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sldIdLst>
    <p:sldId id="281" r:id="rId2"/>
    <p:sldId id="303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313" r:id="rId12"/>
    <p:sldId id="314" r:id="rId13"/>
    <p:sldId id="305" r:id="rId14"/>
    <p:sldId id="290" r:id="rId15"/>
    <p:sldId id="291" r:id="rId16"/>
    <p:sldId id="292" r:id="rId17"/>
    <p:sldId id="293" r:id="rId18"/>
    <p:sldId id="294" r:id="rId19"/>
    <p:sldId id="296" r:id="rId20"/>
    <p:sldId id="297" r:id="rId21"/>
    <p:sldId id="298" r:id="rId22"/>
    <p:sldId id="299" r:id="rId23"/>
    <p:sldId id="315" r:id="rId24"/>
    <p:sldId id="316" r:id="rId25"/>
    <p:sldId id="317" r:id="rId26"/>
    <p:sldId id="304" r:id="rId27"/>
    <p:sldId id="318" r:id="rId28"/>
    <p:sldId id="319" r:id="rId29"/>
    <p:sldId id="320" r:id="rId30"/>
    <p:sldId id="321" r:id="rId31"/>
    <p:sldId id="322" r:id="rId32"/>
    <p:sldId id="323" r:id="rId33"/>
    <p:sldId id="306" r:id="rId34"/>
    <p:sldId id="307" r:id="rId35"/>
    <p:sldId id="308" r:id="rId36"/>
    <p:sldId id="310" r:id="rId37"/>
    <p:sldId id="309" r:id="rId38"/>
    <p:sldId id="311" r:id="rId39"/>
    <p:sldId id="278" r:id="rId40"/>
    <p:sldId id="324" r:id="rId41"/>
    <p:sldId id="325" r:id="rId42"/>
    <p:sldId id="279" r:id="rId43"/>
    <p:sldId id="326" r:id="rId44"/>
    <p:sldId id="280" r:id="rId45"/>
    <p:sldId id="327" r:id="rId46"/>
    <p:sldId id="328" r:id="rId47"/>
    <p:sldId id="329" r:id="rId48"/>
    <p:sldId id="330" r:id="rId49"/>
    <p:sldId id="312" r:id="rId50"/>
    <p:sldId id="331" r:id="rId51"/>
    <p:sldId id="332" r:id="rId52"/>
    <p:sldId id="333" r:id="rId53"/>
    <p:sldId id="334" r:id="rId54"/>
    <p:sldId id="335" r:id="rId55"/>
    <p:sldId id="33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4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C0B54-8A4D-49F7-9FED-E557D20DDD23}" type="datetimeFigureOut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7867B-DA58-47B2-B6FD-1EE52DC6B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2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0A4A-165B-427F-8E5D-995F304E0DD1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78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5381-DEE6-4F5B-9494-492C68F52BD9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17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50-B6D9-4BD0-BCA9-F58BEF8A040B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3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AA2F-FB69-49CF-80C0-92AB07436A16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72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7143-DC05-45A7-91DE-725DCCB4542E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2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C30F-3E98-41AD-B2A3-967AA7A9DB80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2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6067-B533-44B2-98B5-EAEB71E88C7D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70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FDFF-A006-40D1-BD8E-82C6613E9F43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F6E2-1C83-4A67-BFCC-58E2D9E2C6BB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59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1D33-74A1-460B-9086-93A1A54FFD76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91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13A5-E4E3-489C-B24F-3D5DE272C883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20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90832-A499-4E5E-A3D2-782376AF8383}" type="datetime1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3556F-FCCD-4EB2-AA1F-26FEC16B3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49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01153"/>
            <a:ext cx="7772400" cy="2387600"/>
          </a:xfrm>
        </p:spPr>
        <p:txBody>
          <a:bodyPr/>
          <a:lstStyle/>
          <a:p>
            <a:r>
              <a:rPr lang="zh-CN" altLang="en-US" dirty="0"/>
              <a:t>物联网操作系统</a:t>
            </a:r>
          </a:p>
        </p:txBody>
      </p:sp>
    </p:spTree>
    <p:extLst>
      <p:ext uri="{BB962C8B-B14F-4D97-AF65-F5344CB8AC3E}">
        <p14:creationId xmlns:p14="http://schemas.microsoft.com/office/powerpoint/2010/main" val="66467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8399C-610D-4A65-AA82-43EAF9C7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6703E-BADB-40DD-BDC1-F5A8AD79A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嵌入式操作系统的特点</a:t>
            </a:r>
            <a:endParaRPr lang="en-US" altLang="zh-CN" dirty="0"/>
          </a:p>
          <a:p>
            <a:pPr lvl="1"/>
            <a:r>
              <a:rPr lang="zh-CN" altLang="en-US" b="1" dirty="0"/>
              <a:t>高实时性</a:t>
            </a:r>
            <a:endParaRPr lang="en-US" altLang="zh-CN" b="1" dirty="0"/>
          </a:p>
          <a:p>
            <a:pPr lvl="2"/>
            <a:r>
              <a:rPr lang="zh-CN" altLang="en-US" dirty="0"/>
              <a:t>高实时性的系统软件是嵌入式软件的基本要求</a:t>
            </a:r>
            <a:endParaRPr lang="en-US" altLang="zh-CN" dirty="0"/>
          </a:p>
          <a:p>
            <a:pPr lvl="2"/>
            <a:r>
              <a:rPr lang="zh-CN" altLang="en-US" dirty="0"/>
              <a:t>软件代码要求具有</a:t>
            </a:r>
            <a:r>
              <a:rPr lang="zh-CN" altLang="en-US" dirty="0">
                <a:solidFill>
                  <a:srgbClr val="FF0000"/>
                </a:solidFill>
              </a:rPr>
              <a:t>质量高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可靠性高</a:t>
            </a:r>
            <a:r>
              <a:rPr lang="zh-CN" altLang="en-US" dirty="0"/>
              <a:t>的特点</a:t>
            </a:r>
            <a:endParaRPr lang="en-US" altLang="zh-CN" dirty="0"/>
          </a:p>
          <a:p>
            <a:pPr lvl="1"/>
            <a:r>
              <a:rPr lang="zh-CN" altLang="en-US" b="1" dirty="0"/>
              <a:t>多任务的操作系统</a:t>
            </a:r>
            <a:endParaRPr lang="en-US" altLang="zh-CN" b="1" dirty="0"/>
          </a:p>
          <a:p>
            <a:pPr lvl="2"/>
            <a:r>
              <a:rPr lang="zh-CN" altLang="en-US" dirty="0"/>
              <a:t>保证程序执行的实时性、可靠性</a:t>
            </a:r>
            <a:endParaRPr lang="en-US" altLang="zh-CN" dirty="0"/>
          </a:p>
          <a:p>
            <a:pPr lvl="2"/>
            <a:r>
              <a:rPr lang="zh-CN" altLang="en-US" dirty="0"/>
              <a:t>减少开发时间，保障软件质量</a:t>
            </a:r>
            <a:endParaRPr lang="en-US" altLang="zh-CN" dirty="0"/>
          </a:p>
          <a:p>
            <a:pPr lvl="1"/>
            <a:r>
              <a:rPr lang="zh-CN" altLang="en-US" b="1" dirty="0"/>
              <a:t>需要额外开发工具和系统</a:t>
            </a:r>
            <a:endParaRPr lang="en-US" altLang="zh-CN" b="1" dirty="0"/>
          </a:p>
          <a:p>
            <a:pPr lvl="2"/>
            <a:r>
              <a:rPr lang="zh-CN" altLang="en-US" dirty="0"/>
              <a:t>本身不具备自主开发能力，不能对程序进行修改</a:t>
            </a:r>
            <a:endParaRPr lang="en-US" altLang="zh-CN" dirty="0"/>
          </a:p>
          <a:p>
            <a:pPr lvl="2"/>
            <a:r>
              <a:rPr lang="zh-CN" altLang="en-US" dirty="0"/>
              <a:t>开发时往往有</a:t>
            </a:r>
            <a:r>
              <a:rPr lang="zh-CN" altLang="en-US" dirty="0">
                <a:solidFill>
                  <a:srgbClr val="FF0000"/>
                </a:solidFill>
              </a:rPr>
              <a:t>主机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目标机</a:t>
            </a:r>
            <a:r>
              <a:rPr lang="zh-CN" altLang="en-US" dirty="0"/>
              <a:t>的概念</a:t>
            </a:r>
            <a:endParaRPr lang="en-US" altLang="zh-CN" dirty="0"/>
          </a:p>
          <a:p>
            <a:pPr lvl="3"/>
            <a:r>
              <a:rPr lang="zh-CN" altLang="en-US" dirty="0"/>
              <a:t>主机用于程序的开发</a:t>
            </a:r>
            <a:endParaRPr lang="en-US" altLang="zh-CN" dirty="0"/>
          </a:p>
          <a:p>
            <a:pPr lvl="3"/>
            <a:r>
              <a:rPr lang="zh-CN" altLang="en-US" dirty="0"/>
              <a:t>目标机作为最后的执行机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AE0F1-D4F9-4A25-9745-4F80248D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7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8DD0-1B8F-944F-82C8-C591F5F9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2019 </a:t>
            </a:r>
            <a:r>
              <a:rPr lang="zh-TW" altLang="en-US" dirty="0"/>
              <a:t>嵌入式 </a:t>
            </a:r>
            <a:r>
              <a:rPr lang="en-US" dirty="0"/>
              <a:t>OS </a:t>
            </a:r>
            <a:r>
              <a:rPr lang="zh-TW" altLang="en-US" dirty="0"/>
              <a:t>市场调查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2F9E-F401-FA4B-9E8D-DDB4F90B1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64632-3C56-3841-A9A3-9EFEFF7F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397BE-0C13-5D43-97EF-E7CD5C2DD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476"/>
            <a:ext cx="9144000" cy="46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D158-839E-9141-8BE1-7D5162EF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2020</a:t>
            </a:r>
            <a:r>
              <a:rPr lang="zh-TW" altLang="en-US" dirty="0"/>
              <a:t>年物联网</a:t>
            </a:r>
            <a:r>
              <a:rPr lang="en-US" dirty="0"/>
              <a:t>OS</a:t>
            </a:r>
            <a:r>
              <a:rPr lang="zh-TW" altLang="en-US" dirty="0"/>
              <a:t>的市场调查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82C71-DAD0-AF4D-BE99-7E41ACAAC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B060-63A5-E94D-9212-B79665D7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98F12-62D0-0548-A1B0-82885EB5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4817"/>
            <a:ext cx="9144000" cy="39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4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BA6D-FBBB-F249-A819-BB1B67AE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什么是</a:t>
            </a:r>
            <a:r>
              <a:rPr lang="en-US" altLang="zh-TW" dirty="0"/>
              <a:t>IoT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49C4-BBF9-9948-B804-FA1DB2E52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TW" altLang="en-US" dirty="0"/>
              <a:t>物联网 </a:t>
            </a:r>
            <a:r>
              <a:rPr lang="en-US" altLang="zh-TW" dirty="0"/>
              <a:t>(</a:t>
            </a:r>
            <a:r>
              <a:rPr lang="en-US" dirty="0"/>
              <a:t>IoT) </a:t>
            </a:r>
            <a:r>
              <a:rPr lang="zh-TW" altLang="en-US" dirty="0"/>
              <a:t>是一个由相互关联的计算设备、机械和数字机器、物体、动物或人组成的系统，这些设备、机器、物体、动物或人都被赋予了唯一的标识符 </a:t>
            </a:r>
            <a:r>
              <a:rPr lang="en-US" altLang="zh-TW" dirty="0"/>
              <a:t>(</a:t>
            </a:r>
            <a:r>
              <a:rPr lang="en-US" dirty="0"/>
              <a:t>UID)，</a:t>
            </a:r>
            <a:r>
              <a:rPr lang="zh-TW" altLang="en-US" dirty="0"/>
              <a:t>并能够在无需人与人或人与计算机交互的情况下通过网络传输数据 </a:t>
            </a:r>
            <a:r>
              <a:rPr lang="en-US" altLang="zh-TW" dirty="0"/>
              <a:t>- </a:t>
            </a:r>
            <a:r>
              <a:rPr lang="en-US" dirty="0" err="1"/>
              <a:t>IoTAgenda</a:t>
            </a:r>
            <a:endParaRPr lang="en-US" dirty="0"/>
          </a:p>
          <a:p>
            <a:pPr algn="just">
              <a:lnSpc>
                <a:spcPct val="120000"/>
              </a:lnSpc>
            </a:pPr>
            <a:endParaRPr lang="en-US" dirty="0"/>
          </a:p>
          <a:p>
            <a:pPr algn="just">
              <a:lnSpc>
                <a:spcPct val="120000"/>
              </a:lnSpc>
            </a:pPr>
            <a:r>
              <a:rPr lang="zh-TW" altLang="en-US" dirty="0"/>
              <a:t>物联网中的“物”可以是植入心脏监护仪的人、植入生物芯片的牲畜、内置传感器可在轮胎气压过低时提醒驾驶员的汽车，或任何其他可以分配 </a:t>
            </a:r>
            <a:r>
              <a:rPr lang="en-US" dirty="0"/>
              <a:t>IP </a:t>
            </a:r>
            <a:r>
              <a:rPr lang="zh-TW" altLang="en-US" dirty="0"/>
              <a:t>地址并能够通过网络传输数据的自然或人造物体。</a:t>
            </a:r>
          </a:p>
          <a:p>
            <a:pPr algn="just">
              <a:lnSpc>
                <a:spcPct val="120000"/>
              </a:lnSpc>
            </a:pPr>
            <a:endParaRPr lang="zh-TW" altLang="en-US" dirty="0"/>
          </a:p>
          <a:p>
            <a:pPr algn="just">
              <a:lnSpc>
                <a:spcPct val="120000"/>
              </a:lnSpc>
            </a:pPr>
            <a:r>
              <a:rPr lang="zh-TW" altLang="en-US" dirty="0"/>
              <a:t>物联网是由数十亿个智能设备组成的传感器网络，这些设备连接人、系统和其他应用程序，以收集和共享数据。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D95D5-8D95-7545-8F2B-0E9C65F3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77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0F90F-229E-44B1-86E5-902D1251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0445EA-E2FE-4790-8CCA-643985F1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物联网主要包含</a:t>
            </a:r>
            <a:r>
              <a:rPr lang="en-US" altLang="zh-CN" dirty="0"/>
              <a:t>4</a:t>
            </a:r>
            <a:r>
              <a:rPr lang="zh-CN" altLang="en-US" dirty="0"/>
              <a:t>个层次</a:t>
            </a:r>
            <a:endParaRPr lang="en-US" altLang="zh-CN" dirty="0"/>
          </a:p>
          <a:p>
            <a:pPr lvl="1"/>
            <a:r>
              <a:rPr lang="zh-CN" altLang="en-US" dirty="0"/>
              <a:t>感知层</a:t>
            </a:r>
            <a:endParaRPr lang="en-US" altLang="zh-CN" dirty="0"/>
          </a:p>
          <a:p>
            <a:pPr lvl="1"/>
            <a:r>
              <a:rPr lang="zh-CN" altLang="en-US" dirty="0"/>
              <a:t>网络层</a:t>
            </a:r>
            <a:endParaRPr lang="en-US" altLang="zh-CN" dirty="0"/>
          </a:p>
          <a:p>
            <a:pPr lvl="1"/>
            <a:r>
              <a:rPr lang="zh-CN" altLang="en-US" dirty="0"/>
              <a:t>设备管理层</a:t>
            </a:r>
            <a:endParaRPr lang="en-US" altLang="zh-CN" dirty="0"/>
          </a:p>
          <a:p>
            <a:pPr lvl="1"/>
            <a:r>
              <a:rPr lang="zh-CN" altLang="en-US" b="1" dirty="0"/>
              <a:t>终端应用层</a:t>
            </a:r>
            <a:endParaRPr lang="en-US" altLang="zh-CN" b="1" dirty="0"/>
          </a:p>
          <a:p>
            <a:pPr lvl="1"/>
            <a:endParaRPr lang="en-US" altLang="zh-CN" dirty="0"/>
          </a:p>
          <a:p>
            <a:r>
              <a:rPr lang="zh-CN" altLang="en-US" dirty="0"/>
              <a:t>物联网操作系统运行在终端应用层</a:t>
            </a:r>
            <a:endParaRPr lang="en-US" altLang="zh-CN" dirty="0"/>
          </a:p>
          <a:p>
            <a:pPr lvl="1"/>
            <a:r>
              <a:rPr lang="zh-CN" altLang="en-US" dirty="0"/>
              <a:t>对终端进行控制和管理</a:t>
            </a:r>
            <a:endParaRPr lang="en-US" altLang="zh-CN" dirty="0"/>
          </a:p>
          <a:p>
            <a:pPr lvl="1"/>
            <a:r>
              <a:rPr lang="zh-CN" altLang="en-US" dirty="0"/>
              <a:t>提供统一编程接口的操作系统软件</a:t>
            </a:r>
            <a:endParaRPr lang="en-US" altLang="zh-CN" dirty="0"/>
          </a:p>
          <a:p>
            <a:r>
              <a:rPr lang="zh-CN" altLang="en-US" b="1" dirty="0"/>
              <a:t>物联网操作系统是物联网技术的重要组成部分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8E08C0-1EA0-4D0A-94E2-610064F9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32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6D218-FE76-4F4C-9E3F-E18282B6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61291-FCC6-4E99-8755-7EA04AF1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内核需具备物联网应用的特点</a:t>
            </a:r>
            <a:endParaRPr lang="en-US" altLang="zh-CN" dirty="0"/>
          </a:p>
          <a:p>
            <a:pPr lvl="1"/>
            <a:r>
              <a:rPr lang="zh-CN" altLang="en-US" dirty="0"/>
              <a:t>内核大小有较强的</a:t>
            </a:r>
            <a:r>
              <a:rPr lang="zh-CN" altLang="en-US" dirty="0">
                <a:solidFill>
                  <a:srgbClr val="FF0000"/>
                </a:solidFill>
              </a:rPr>
              <a:t>伸缩性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能够适应不同配置的硬件平台</a:t>
            </a:r>
            <a:endParaRPr lang="en-US" altLang="zh-CN" dirty="0"/>
          </a:p>
          <a:p>
            <a:pPr lvl="2"/>
            <a:r>
              <a:rPr lang="zh-CN" altLang="en-US" dirty="0"/>
              <a:t>支撑内存和</a:t>
            </a:r>
            <a:r>
              <a:rPr lang="en-US" altLang="zh-CN" dirty="0"/>
              <a:t>CPU</a:t>
            </a:r>
            <a:r>
              <a:rPr lang="zh-CN" altLang="en-US" dirty="0"/>
              <a:t>性能都很受限的设备</a:t>
            </a:r>
            <a:endParaRPr lang="en-US" altLang="zh-CN" dirty="0"/>
          </a:p>
          <a:p>
            <a:pPr lvl="1"/>
            <a:r>
              <a:rPr lang="zh-CN" altLang="en-US" dirty="0"/>
              <a:t>内核</a:t>
            </a:r>
            <a:r>
              <a:rPr lang="zh-CN" altLang="en-US" dirty="0">
                <a:solidFill>
                  <a:srgbClr val="FF0000"/>
                </a:solidFill>
              </a:rPr>
              <a:t>实时性</a:t>
            </a:r>
            <a:r>
              <a:rPr lang="zh-CN" altLang="en-US" dirty="0"/>
              <a:t>足够强</a:t>
            </a:r>
            <a:endParaRPr lang="en-US" altLang="zh-CN" dirty="0"/>
          </a:p>
          <a:p>
            <a:pPr lvl="2"/>
            <a:r>
              <a:rPr lang="zh-CN" altLang="en-US" dirty="0"/>
              <a:t>中断响应的实时性</a:t>
            </a:r>
            <a:endParaRPr lang="en-US" altLang="zh-CN" dirty="0"/>
          </a:p>
          <a:p>
            <a:pPr lvl="2"/>
            <a:r>
              <a:rPr lang="zh-CN" altLang="en-US" dirty="0"/>
              <a:t>线程或任务调度的实时性</a:t>
            </a:r>
            <a:endParaRPr lang="en-US" altLang="zh-CN" dirty="0"/>
          </a:p>
          <a:p>
            <a:pPr lvl="1"/>
            <a:r>
              <a:rPr lang="zh-CN" altLang="en-US" dirty="0"/>
              <a:t>内核架构</a:t>
            </a:r>
            <a:r>
              <a:rPr lang="zh-CN" altLang="en-US" dirty="0">
                <a:solidFill>
                  <a:srgbClr val="FF0000"/>
                </a:solidFill>
              </a:rPr>
              <a:t>可扩展性</a:t>
            </a:r>
            <a:r>
              <a:rPr lang="zh-CN" altLang="en-US" dirty="0"/>
              <a:t>强</a:t>
            </a:r>
            <a:endParaRPr lang="en-US" altLang="zh-CN" dirty="0"/>
          </a:p>
          <a:p>
            <a:pPr lvl="2"/>
            <a:r>
              <a:rPr lang="zh-CN" altLang="en-US" dirty="0"/>
              <a:t>内核应该设计成一个框架</a:t>
            </a:r>
            <a:endParaRPr lang="en-US" altLang="zh-CN" dirty="0"/>
          </a:p>
          <a:p>
            <a:pPr lvl="2"/>
            <a:r>
              <a:rPr lang="zh-CN" altLang="en-US" dirty="0"/>
              <a:t>很容易地在操作系统内核上增加新的功能和新的硬件支持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5E733E-5BA7-4348-8012-39EE9862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80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6D218-FE76-4F4C-9E3F-E18282B6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61291-FCC6-4E99-8755-7EA04AF1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内核需具备物联网应用的特点</a:t>
            </a:r>
            <a:endParaRPr lang="en-US" altLang="zh-CN" dirty="0"/>
          </a:p>
          <a:p>
            <a:pPr lvl="1"/>
            <a:r>
              <a:rPr lang="zh-CN" altLang="en-US" dirty="0"/>
              <a:t>内核足够</a:t>
            </a:r>
            <a:r>
              <a:rPr lang="zh-CN" altLang="en-US" dirty="0">
                <a:solidFill>
                  <a:srgbClr val="FF0000"/>
                </a:solidFill>
              </a:rPr>
              <a:t>安全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可靠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物联网应用环境具备自动化程度高、人为干预少</a:t>
            </a:r>
            <a:endParaRPr lang="en-US" altLang="zh-CN" dirty="0"/>
          </a:p>
          <a:p>
            <a:pPr lvl="2"/>
            <a:r>
              <a:rPr lang="zh-CN" altLang="en-US" dirty="0"/>
              <a:t>支持内存保护（</a:t>
            </a:r>
            <a:r>
              <a:rPr lang="en-US" altLang="zh-CN" dirty="0"/>
              <a:t>VMM</a:t>
            </a:r>
            <a:r>
              <a:rPr lang="zh-CN" altLang="en-US" dirty="0"/>
              <a:t>等机制）、异常管理等机制</a:t>
            </a:r>
            <a:endParaRPr lang="en-US" altLang="zh-CN" dirty="0"/>
          </a:p>
          <a:p>
            <a:pPr lvl="1"/>
            <a:r>
              <a:rPr lang="zh-CN" altLang="en-US" dirty="0"/>
              <a:t>内核</a:t>
            </a:r>
            <a:r>
              <a:rPr lang="zh-CN" altLang="en-US" dirty="0">
                <a:solidFill>
                  <a:srgbClr val="FF0000"/>
                </a:solidFill>
              </a:rPr>
              <a:t>节能省电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支持足够的电源续航能力</a:t>
            </a:r>
            <a:endParaRPr lang="en-US" altLang="zh-CN" dirty="0"/>
          </a:p>
          <a:p>
            <a:pPr lvl="2"/>
            <a:r>
              <a:rPr lang="zh-CN" altLang="en-US" dirty="0"/>
              <a:t>在空闲的时候，进入省电模式</a:t>
            </a:r>
            <a:endParaRPr lang="en-US" altLang="zh-CN" dirty="0"/>
          </a:p>
          <a:p>
            <a:pPr lvl="3"/>
            <a:r>
              <a:rPr lang="zh-CN" altLang="en-US" dirty="0"/>
              <a:t>降低</a:t>
            </a:r>
            <a:r>
              <a:rPr lang="en-US" altLang="zh-CN" dirty="0"/>
              <a:t>CPU</a:t>
            </a:r>
            <a:r>
              <a:rPr lang="zh-CN" altLang="en-US" dirty="0"/>
              <a:t>运行频率</a:t>
            </a:r>
            <a:endParaRPr lang="en-US" altLang="zh-CN" dirty="0"/>
          </a:p>
          <a:p>
            <a:pPr lvl="3"/>
            <a:r>
              <a:rPr lang="zh-CN" altLang="en-US" dirty="0"/>
              <a:t>关闭</a:t>
            </a:r>
            <a:r>
              <a:rPr lang="en-US" altLang="zh-CN" dirty="0"/>
              <a:t>CPU</a:t>
            </a:r>
          </a:p>
          <a:p>
            <a:pPr lvl="2"/>
            <a:r>
              <a:rPr lang="zh-CN" altLang="en-US" dirty="0"/>
              <a:t>最大程度地降低中断发生频率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5E733E-5BA7-4348-8012-39EE9862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7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85BED-9A34-43A0-8B1C-C600E447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AE0B8-947F-49F7-B18C-639D3BC92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外围模块需具备物联网应用的特点</a:t>
            </a:r>
            <a:endParaRPr lang="en-US" altLang="zh-CN" dirty="0"/>
          </a:p>
          <a:p>
            <a:pPr lvl="1"/>
            <a:r>
              <a:rPr lang="zh-CN" altLang="en-US" dirty="0"/>
              <a:t>支持远程升级</a:t>
            </a:r>
            <a:endParaRPr lang="en-US" altLang="zh-CN" dirty="0"/>
          </a:p>
          <a:p>
            <a:pPr lvl="2"/>
            <a:r>
              <a:rPr lang="zh-CN" altLang="en-US" dirty="0"/>
              <a:t>大大</a:t>
            </a:r>
            <a:r>
              <a:rPr lang="zh-CN" altLang="en-US" dirty="0">
                <a:solidFill>
                  <a:srgbClr val="FF0000"/>
                </a:solidFill>
              </a:rPr>
              <a:t>降低维护成本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升级失败，操作系统也应该能够恢复原有的运行状态</a:t>
            </a:r>
            <a:endParaRPr lang="en-US" altLang="zh-CN" dirty="0"/>
          </a:p>
          <a:p>
            <a:pPr lvl="1"/>
            <a:r>
              <a:rPr lang="zh-CN" altLang="en-US" dirty="0"/>
              <a:t>支持常用的文件系统和外部存储</a:t>
            </a:r>
            <a:endParaRPr lang="en-US" altLang="zh-CN" dirty="0"/>
          </a:p>
          <a:p>
            <a:pPr lvl="2"/>
            <a:r>
              <a:rPr lang="zh-CN" altLang="en-US" dirty="0"/>
              <a:t>网络连接中断的情况下，外部存储功能会发挥重要作用</a:t>
            </a:r>
            <a:endParaRPr lang="en-US" altLang="zh-CN" dirty="0"/>
          </a:p>
          <a:p>
            <a:pPr lvl="1"/>
            <a:r>
              <a:rPr lang="zh-CN" altLang="en-US" dirty="0"/>
              <a:t>支持远程配置、远程诊断、远程管理等维护功能</a:t>
            </a:r>
            <a:endParaRPr lang="en-US" altLang="zh-CN" dirty="0"/>
          </a:p>
          <a:p>
            <a:pPr lvl="2"/>
            <a:r>
              <a:rPr lang="zh-CN" altLang="en-US" dirty="0"/>
              <a:t>远程修改设备参数、远程查看运行信息</a:t>
            </a:r>
            <a:endParaRPr lang="en-US" altLang="zh-CN" dirty="0"/>
          </a:p>
          <a:p>
            <a:pPr lvl="1"/>
            <a:r>
              <a:rPr lang="zh-CN" altLang="en-US" dirty="0"/>
              <a:t>支持完善的网络功能</a:t>
            </a:r>
            <a:endParaRPr lang="en-US" altLang="zh-CN" dirty="0"/>
          </a:p>
          <a:p>
            <a:pPr lvl="2"/>
            <a:r>
              <a:rPr lang="zh-CN" altLang="en-US" dirty="0"/>
              <a:t>支持完善的</a:t>
            </a:r>
            <a:r>
              <a:rPr lang="en-US" altLang="zh-CN" dirty="0"/>
              <a:t>TCP/IP</a:t>
            </a:r>
            <a:r>
              <a:rPr lang="zh-CN" altLang="en-US" dirty="0"/>
              <a:t>协议栈</a:t>
            </a:r>
            <a:endParaRPr lang="en-US" altLang="zh-CN" dirty="0"/>
          </a:p>
          <a:p>
            <a:pPr lvl="2"/>
            <a:r>
              <a:rPr lang="zh-CN" altLang="en-US" dirty="0"/>
              <a:t>具备灵活的</a:t>
            </a:r>
            <a:r>
              <a:rPr lang="zh-CN" altLang="en-US" dirty="0">
                <a:solidFill>
                  <a:srgbClr val="FF0000"/>
                </a:solidFill>
              </a:rPr>
              <a:t>伸缩性</a:t>
            </a:r>
            <a:r>
              <a:rPr lang="zh-CN" altLang="en-US" dirty="0"/>
              <a:t>，以适应裁剪需要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C993E-FD5D-45C1-8D17-283828A7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75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85BED-9A34-43A0-8B1C-C600E447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AE0B8-947F-49F7-B18C-639D3BC92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外围模块需具备物联网应用的特点</a:t>
            </a:r>
            <a:endParaRPr lang="en-US" altLang="zh-CN" dirty="0"/>
          </a:p>
          <a:p>
            <a:pPr lvl="1"/>
            <a:r>
              <a:rPr lang="zh-CN" altLang="en-US" dirty="0"/>
              <a:t>对物联网常用的无线通信功能要内置支持</a:t>
            </a:r>
            <a:endParaRPr lang="en-US" altLang="zh-CN" dirty="0"/>
          </a:p>
          <a:p>
            <a:pPr lvl="2"/>
            <a:r>
              <a:rPr lang="zh-CN" altLang="en-US" dirty="0"/>
              <a:t>不同的协议之间要能够</a:t>
            </a:r>
            <a:r>
              <a:rPr lang="zh-CN" altLang="en-US" dirty="0">
                <a:solidFill>
                  <a:srgbClr val="FF0000"/>
                </a:solidFill>
              </a:rPr>
              <a:t>相互转换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内置支持</a:t>
            </a:r>
            <a:r>
              <a:rPr lang="en-US" altLang="zh-CN" dirty="0"/>
              <a:t>XML</a:t>
            </a:r>
            <a:r>
              <a:rPr lang="zh-CN" altLang="en-US" dirty="0"/>
              <a:t>文件解析功能</a:t>
            </a:r>
            <a:endParaRPr lang="en-US" altLang="zh-CN" dirty="0"/>
          </a:p>
          <a:p>
            <a:pPr lvl="2"/>
            <a:r>
              <a:rPr lang="en-US" altLang="zh-CN" dirty="0"/>
              <a:t>XML</a:t>
            </a:r>
            <a:r>
              <a:rPr lang="zh-CN" altLang="en-US" dirty="0"/>
              <a:t>格式的数据打破信息共享壁垒</a:t>
            </a:r>
            <a:endParaRPr lang="en-US" altLang="zh-CN" dirty="0"/>
          </a:p>
          <a:p>
            <a:pPr lvl="2"/>
            <a:r>
              <a:rPr lang="zh-CN" altLang="en-US" dirty="0"/>
              <a:t>对自定义的</a:t>
            </a:r>
            <a:r>
              <a:rPr lang="en-US" altLang="zh-CN" dirty="0"/>
              <a:t>XML</a:t>
            </a:r>
            <a:r>
              <a:rPr lang="zh-CN" altLang="en-US" dirty="0"/>
              <a:t>格式进行存储和解析</a:t>
            </a:r>
            <a:endParaRPr lang="en-US" altLang="zh-CN" dirty="0"/>
          </a:p>
          <a:p>
            <a:pPr lvl="1"/>
            <a:r>
              <a:rPr lang="zh-CN" altLang="en-US" dirty="0"/>
              <a:t>可支持</a:t>
            </a:r>
            <a:r>
              <a:rPr lang="en-US" altLang="zh-CN" dirty="0"/>
              <a:t>GUI</a:t>
            </a:r>
            <a:r>
              <a:rPr lang="zh-CN" altLang="en-US" dirty="0"/>
              <a:t>功能</a:t>
            </a:r>
            <a:endParaRPr lang="en-US" altLang="zh-CN" dirty="0"/>
          </a:p>
          <a:p>
            <a:pPr lvl="2"/>
            <a:r>
              <a:rPr lang="zh-CN" altLang="en-US" dirty="0"/>
              <a:t>提供用户和设备之间的人性化交互</a:t>
            </a:r>
            <a:endParaRPr lang="en-US" altLang="zh-CN" dirty="0"/>
          </a:p>
          <a:p>
            <a:pPr lvl="1"/>
            <a:r>
              <a:rPr lang="zh-CN" altLang="en-US" dirty="0"/>
              <a:t>支持从外部存储介质中动态加载应用程序的功能</a:t>
            </a:r>
            <a:endParaRPr lang="en-US" altLang="zh-CN" dirty="0"/>
          </a:p>
          <a:p>
            <a:pPr lvl="2"/>
            <a:r>
              <a:rPr lang="zh-CN" altLang="en-US" dirty="0"/>
              <a:t>具备强大的扩展能力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C993E-FD5D-45C1-8D17-283828A7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10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85BED-9A34-43A0-8B1C-C600E447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AE0B8-947F-49F7-B18C-639D3BC92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集成开发环境需具备物联网应用的特点</a:t>
            </a:r>
            <a:endParaRPr lang="en-US" altLang="zh-CN" dirty="0"/>
          </a:p>
          <a:p>
            <a:pPr lvl="1"/>
            <a:r>
              <a:rPr lang="zh-CN" altLang="en-US" dirty="0"/>
              <a:t>物联网操作系统要提供丰富灵活的</a:t>
            </a:r>
            <a:r>
              <a:rPr lang="en-US" altLang="zh-CN" dirty="0"/>
              <a:t>API</a:t>
            </a:r>
          </a:p>
          <a:p>
            <a:pPr lvl="2"/>
            <a:r>
              <a:rPr lang="zh-CN" altLang="en-US" dirty="0"/>
              <a:t>支持多种程序语言</a:t>
            </a:r>
            <a:endParaRPr lang="en-US" altLang="zh-CN" dirty="0"/>
          </a:p>
          <a:p>
            <a:pPr lvl="2"/>
            <a:r>
              <a:rPr lang="en-US" altLang="zh-CN" dirty="0"/>
              <a:t>C/C++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</a:p>
          <a:p>
            <a:pPr lvl="1"/>
            <a:r>
              <a:rPr lang="zh-CN" altLang="en-US" dirty="0"/>
              <a:t>充分利用已有的集成开发工具</a:t>
            </a:r>
            <a:endParaRPr lang="en-US" altLang="zh-CN" dirty="0"/>
          </a:p>
          <a:p>
            <a:pPr lvl="2"/>
            <a:r>
              <a:rPr lang="zh-CN" altLang="en-US" dirty="0"/>
              <a:t>例如</a:t>
            </a:r>
            <a:r>
              <a:rPr lang="en-US" altLang="zh-CN" dirty="0"/>
              <a:t>Eclipse</a:t>
            </a:r>
            <a:r>
              <a:rPr lang="zh-CN" altLang="en-US" dirty="0"/>
              <a:t>、</a:t>
            </a:r>
            <a:r>
              <a:rPr lang="en-US" altLang="zh-CN" dirty="0"/>
              <a:t>Visual Studio</a:t>
            </a:r>
            <a:r>
              <a:rPr lang="zh-CN" altLang="en-US" dirty="0"/>
              <a:t>、</a:t>
            </a:r>
            <a:r>
              <a:rPr lang="en-US" altLang="zh-CN" dirty="0" err="1"/>
              <a:t>KEil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/>
            <a:r>
              <a:rPr lang="zh-CN" altLang="en-US" dirty="0"/>
              <a:t>具备广泛应用基础，可以获得良好技术支持</a:t>
            </a:r>
            <a:endParaRPr lang="en-US" altLang="zh-CN" dirty="0"/>
          </a:p>
          <a:p>
            <a:pPr lvl="1"/>
            <a:r>
              <a:rPr lang="zh-CN" altLang="en-US" dirty="0"/>
              <a:t>方便应用程序的开发和调试</a:t>
            </a:r>
            <a:endParaRPr lang="en-US" altLang="zh-CN" dirty="0"/>
          </a:p>
          <a:p>
            <a:pPr lvl="2"/>
            <a:r>
              <a:rPr lang="zh-CN" altLang="en-US" dirty="0"/>
              <a:t>提供应用程序下载工具、远程调试工具等</a:t>
            </a:r>
            <a:endParaRPr lang="en-US" altLang="zh-CN" dirty="0"/>
          </a:p>
          <a:p>
            <a:pPr lvl="2"/>
            <a:r>
              <a:rPr lang="zh-CN" altLang="en-US" dirty="0"/>
              <a:t>支撑整个开发过程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C993E-FD5D-45C1-8D17-283828A7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51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3BBD-5E20-4F4B-9FFC-5DD94C5B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421-1E66-754D-A012-AB1345C90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TW" altLang="en-US" sz="3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什么是物联网操作系统</a:t>
            </a:r>
          </a:p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物联网操作系统发展机遇</a:t>
            </a:r>
          </a:p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物联网操作系统的应用</a:t>
            </a:r>
          </a:p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物联网操作系统新趋势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3BAE0-2AB1-4F4E-A371-45E2DBF6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4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F8EEA-6335-4C87-967E-8B3949A6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F9A2CF-AEB3-4BB6-A427-0D5E5776A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5D7AC6-B3B7-43B6-AB05-CB427842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BB8C46-FAE4-4397-A0CA-9B1F8AFA4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79" y="2234352"/>
            <a:ext cx="5652242" cy="394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758E1-D99B-492D-A1AD-D56B2529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EB2E2-94B4-4DA5-9388-2267CD72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r>
              <a:rPr lang="en-US" altLang="zh-CN" dirty="0"/>
              <a:t> </a:t>
            </a:r>
            <a:r>
              <a:rPr lang="zh-CN" altLang="en-US" dirty="0"/>
              <a:t>关键特性</a:t>
            </a:r>
            <a:endParaRPr lang="en-US" altLang="zh-CN" dirty="0"/>
          </a:p>
          <a:p>
            <a:pPr lvl="1"/>
            <a:r>
              <a:rPr lang="zh-CN" altLang="en-US" b="1" dirty="0"/>
              <a:t>低功耗框架</a:t>
            </a:r>
            <a:endParaRPr lang="en-US" altLang="zh-CN" b="1" dirty="0"/>
          </a:p>
          <a:p>
            <a:pPr lvl="2"/>
            <a:r>
              <a:rPr lang="zh-CN" altLang="en-US" dirty="0"/>
              <a:t>最小内核大小仅为</a:t>
            </a:r>
            <a:r>
              <a:rPr lang="en-US" altLang="zh-CN" dirty="0"/>
              <a:t>6KB</a:t>
            </a:r>
          </a:p>
          <a:p>
            <a:pPr lvl="2"/>
            <a:r>
              <a:rPr lang="zh-CN" altLang="en-US" dirty="0"/>
              <a:t>具备快速启动、低功耗等优势</a:t>
            </a:r>
            <a:endParaRPr lang="en-US" altLang="zh-CN" dirty="0"/>
          </a:p>
          <a:p>
            <a:pPr lvl="1"/>
            <a:r>
              <a:rPr lang="en-US" altLang="zh-CN" b="1" dirty="0" err="1"/>
              <a:t>OpenCPU</a:t>
            </a:r>
            <a:r>
              <a:rPr lang="zh-CN" altLang="en-US" b="1" dirty="0"/>
              <a:t>框架</a:t>
            </a:r>
            <a:endParaRPr lang="en-US" altLang="zh-CN" b="1" dirty="0"/>
          </a:p>
          <a:p>
            <a:pPr lvl="2"/>
            <a:r>
              <a:rPr lang="en-US" altLang="zh-CN" dirty="0"/>
              <a:t>MCU</a:t>
            </a:r>
            <a:r>
              <a:rPr lang="zh-CN" altLang="en-US" dirty="0"/>
              <a:t>和通信模组二合一</a:t>
            </a:r>
            <a:endParaRPr lang="en-US" altLang="zh-CN" dirty="0"/>
          </a:p>
          <a:p>
            <a:pPr lvl="2"/>
            <a:r>
              <a:rPr lang="zh-CN" altLang="en-US" dirty="0"/>
              <a:t>满足硬件资源受限需求，显著降低了终端体积和成本</a:t>
            </a:r>
            <a:endParaRPr lang="en-US" altLang="zh-CN" dirty="0"/>
          </a:p>
          <a:p>
            <a:pPr lvl="1"/>
            <a:r>
              <a:rPr lang="zh-CN" altLang="en-US" b="1" dirty="0"/>
              <a:t>安全性设计</a:t>
            </a:r>
            <a:endParaRPr lang="en-US" altLang="zh-CN" b="1" dirty="0"/>
          </a:p>
          <a:p>
            <a:pPr lvl="2"/>
            <a:r>
              <a:rPr lang="zh-CN" altLang="en-US" dirty="0"/>
              <a:t>低功耗安全传输机制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CD83E-4428-4E8C-9383-46500A820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80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758E1-D99B-492D-A1AD-D56B2529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EB2E2-94B4-4DA5-9388-2267CD72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r>
              <a:rPr lang="en-US" altLang="zh-CN" dirty="0"/>
              <a:t> </a:t>
            </a:r>
            <a:r>
              <a:rPr lang="zh-CN" altLang="en-US" dirty="0"/>
              <a:t>关键特性</a:t>
            </a:r>
            <a:endParaRPr lang="en-US" altLang="zh-CN" dirty="0"/>
          </a:p>
          <a:p>
            <a:pPr lvl="1"/>
            <a:r>
              <a:rPr lang="zh-CN" altLang="en-US" b="1" dirty="0"/>
              <a:t>端云互通组件</a:t>
            </a:r>
            <a:endParaRPr lang="en-US" altLang="zh-CN" b="1" dirty="0"/>
          </a:p>
          <a:p>
            <a:pPr lvl="2"/>
            <a:r>
              <a:rPr lang="zh-CN" altLang="en-US" dirty="0"/>
              <a:t>全套</a:t>
            </a:r>
            <a:r>
              <a:rPr lang="en-US" altLang="zh-CN" dirty="0"/>
              <a:t>IoT</a:t>
            </a:r>
            <a:r>
              <a:rPr lang="zh-CN" altLang="en-US" dirty="0"/>
              <a:t>互连互通协议栈</a:t>
            </a:r>
            <a:endParaRPr lang="en-US" altLang="zh-CN" dirty="0"/>
          </a:p>
          <a:p>
            <a:pPr lvl="2"/>
            <a:r>
              <a:rPr lang="zh-CN" altLang="en-US" dirty="0"/>
              <a:t>减少了开发周期，可快速入云</a:t>
            </a:r>
            <a:endParaRPr lang="en-US" altLang="zh-CN" dirty="0"/>
          </a:p>
          <a:p>
            <a:pPr lvl="1"/>
            <a:r>
              <a:rPr lang="en-US" altLang="zh-CN" b="1" dirty="0"/>
              <a:t>SOTA</a:t>
            </a:r>
            <a:r>
              <a:rPr lang="zh-CN" altLang="en-US" b="1" dirty="0"/>
              <a:t>远程升级</a:t>
            </a:r>
            <a:endParaRPr lang="en-US" altLang="zh-CN" b="1" dirty="0"/>
          </a:p>
          <a:p>
            <a:pPr lvl="2"/>
            <a:r>
              <a:rPr lang="zh-CN" altLang="en-US" dirty="0"/>
              <a:t>通过差分方式减小升级包的大小</a:t>
            </a:r>
            <a:endParaRPr lang="en-US" altLang="zh-CN" dirty="0"/>
          </a:p>
          <a:p>
            <a:pPr lvl="2"/>
            <a:r>
              <a:rPr lang="zh-CN" altLang="en-US" dirty="0"/>
              <a:t>满足海量低资源终端的升级诉求</a:t>
            </a:r>
            <a:endParaRPr lang="en-US" altLang="zh-CN" dirty="0"/>
          </a:p>
          <a:p>
            <a:pPr lvl="1"/>
            <a:r>
              <a:rPr lang="en-US" altLang="zh-CN" b="1" dirty="0" err="1"/>
              <a:t>LiteOS</a:t>
            </a:r>
            <a:r>
              <a:rPr lang="en-US" altLang="zh-CN" b="1" dirty="0"/>
              <a:t> Studio</a:t>
            </a:r>
          </a:p>
          <a:p>
            <a:pPr lvl="2"/>
            <a:r>
              <a:rPr lang="en-US" altLang="zh-CN" dirty="0" err="1"/>
              <a:t>LiteOS</a:t>
            </a:r>
            <a:r>
              <a:rPr lang="zh-CN" altLang="en-US" dirty="0"/>
              <a:t>一站式开发工具</a:t>
            </a:r>
            <a:endParaRPr lang="en-US" altLang="zh-CN" dirty="0"/>
          </a:p>
          <a:p>
            <a:pPr lvl="2"/>
            <a:r>
              <a:rPr lang="zh-CN" altLang="en-US" dirty="0"/>
              <a:t>让用户快速、高效地进行物联网开发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CD83E-4428-4E8C-9383-46500A820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5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CF78-3A70-9946-BBDF-3E115397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物联网操作系统的定义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3567B-68B4-2443-BA37-6EC24645A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C6B7E-595B-4844-9130-54198013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CC70E-1F32-B74B-A7FF-1EBA2321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077"/>
            <a:ext cx="9144000" cy="36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0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0AB8-D4A0-4D4A-AE97-BEFE54C8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物联网操作系统的技术特征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59867-DA54-8E47-97CF-C5B86E53F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03D07-63B5-7349-84AF-F8BFBE08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49F1F-541D-F74B-88E3-3FF26858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731"/>
            <a:ext cx="9144000" cy="524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1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182D-9878-A74C-B0D7-7ACBF4C4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典型的物联网操作系统架构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E5DE-7F2D-DA4F-9BB0-227097A4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771D9-1FF3-A448-8DC8-7C8EA39F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17DC-3C77-6847-8B96-C94BA1A3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7"/>
            <a:ext cx="9144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88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3BBD-5E20-4F4B-9FFC-5DD94C5B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421-1E66-754D-A012-AB1345C90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什么是物联网操作系统</a:t>
            </a:r>
          </a:p>
          <a:p>
            <a:pPr marL="0" indent="0">
              <a:buNone/>
            </a:pPr>
            <a:r>
              <a:rPr lang="en-US" altLang="zh-TW" sz="3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TW" altLang="en-US" sz="3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物联网操作系统发展机遇</a:t>
            </a:r>
          </a:p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物联网操作系统的应用</a:t>
            </a:r>
          </a:p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物联网操作系统新趋势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3BAE0-2AB1-4F4E-A371-45E2DBF6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368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C422-D67E-5C42-899B-FD41532B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</a:t>
            </a:r>
            <a:r>
              <a:rPr lang="zh-TW" altLang="en-US" dirty="0"/>
              <a:t>需要</a:t>
            </a:r>
            <a:r>
              <a:rPr lang="en-US" dirty="0"/>
              <a:t>AI</a:t>
            </a:r>
            <a:r>
              <a:rPr lang="zh-TW" altLang="en-US" dirty="0"/>
              <a:t>赋能、边缘计算走到台前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ECCDF-492B-ED47-AE28-BBE321B1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4D668-AA45-A44D-826C-58F64FD8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F4FED-4D53-3245-86AC-E7F02A2C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2538"/>
            <a:ext cx="9144000" cy="40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5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FE80-C495-3343-983D-EC92EB1F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人工智能从云走到端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385EA-F6CB-5046-9904-A61320BEA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2231-A0BB-A44D-836C-840CF461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EDAEF-0225-D34F-94FD-0F199891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6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6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C1CA-4BEF-0742-A4C0-0F376EF7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嵌入式系统走向</a:t>
            </a:r>
            <a:r>
              <a:rPr lang="en-US" dirty="0"/>
              <a:t>AIOT</a:t>
            </a:r>
            <a:r>
              <a:rPr lang="zh-TW" altLang="en-US" dirty="0"/>
              <a:t>时代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077F-5AA5-B44F-9BCF-3C479EC9A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F4EA-C68F-5C42-AC77-35D521D3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94A09-1220-CA47-B85D-2BCC898E4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077"/>
            <a:ext cx="9144000" cy="3860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EF701F-9C82-BA48-8081-BB886321361E}"/>
              </a:ext>
            </a:extLst>
          </p:cNvPr>
          <p:cNvSpPr/>
          <p:nvPr/>
        </p:nvSpPr>
        <p:spPr>
          <a:xfrm>
            <a:off x="4203952" y="5807631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B0007"/>
                </a:solidFill>
                <a:latin typeface="Arial" panose="020B0604020202020204" pitchFamily="34" charset="0"/>
              </a:rPr>
              <a:t>AIOT</a:t>
            </a:r>
            <a:endParaRPr lang="en-US" dirty="0">
              <a:solidFill>
                <a:srgbClr val="FB0007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52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6EB2C-7388-4C3D-9AEB-3C38729F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FE420-0D15-481E-8D84-5A4BD6DD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一种专门用于管理硬件的软件</a:t>
            </a:r>
            <a:endParaRPr lang="en-US" altLang="zh-CN" dirty="0"/>
          </a:p>
          <a:p>
            <a:pPr lvl="1"/>
            <a:r>
              <a:rPr lang="zh-CN" altLang="en-US" dirty="0"/>
              <a:t>最初服务于计算机系统</a:t>
            </a:r>
            <a:endParaRPr lang="en-US" altLang="zh-CN" dirty="0"/>
          </a:p>
          <a:p>
            <a:pPr lvl="1"/>
            <a:r>
              <a:rPr lang="zh-CN" altLang="en-US" dirty="0"/>
              <a:t>位于计算机用户与计算机硬件之间</a:t>
            </a:r>
            <a:endParaRPr lang="en-US" altLang="zh-CN" dirty="0"/>
          </a:p>
          <a:p>
            <a:pPr lvl="1"/>
            <a:r>
              <a:rPr lang="zh-CN" altLang="en-US" dirty="0"/>
              <a:t>提供用户能够</a:t>
            </a:r>
            <a:r>
              <a:rPr lang="zh-CN" altLang="en-US" dirty="0">
                <a:solidFill>
                  <a:srgbClr val="FF0000"/>
                </a:solidFill>
              </a:rPr>
              <a:t>便捷</a:t>
            </a:r>
            <a:r>
              <a:rPr lang="zh-CN" altLang="en-US" dirty="0"/>
              <a:t>而且</a:t>
            </a:r>
            <a:r>
              <a:rPr lang="zh-CN" altLang="en-US" dirty="0">
                <a:solidFill>
                  <a:srgbClr val="FF0000"/>
                </a:solidFill>
              </a:rPr>
              <a:t>高效</a:t>
            </a:r>
            <a:r>
              <a:rPr lang="zh-CN" altLang="en-US" dirty="0"/>
              <a:t>地执行程序的环境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完整的计算机系统可以划分为</a:t>
            </a:r>
            <a:r>
              <a:rPr lang="en-US" altLang="zh-CN" dirty="0"/>
              <a:t>4</a:t>
            </a:r>
            <a:r>
              <a:rPr lang="zh-CN" altLang="en-US" dirty="0"/>
              <a:t>个主要组成部分</a:t>
            </a:r>
            <a:endParaRPr lang="en-US" altLang="zh-CN" dirty="0"/>
          </a:p>
          <a:p>
            <a:pPr lvl="1"/>
            <a:r>
              <a:rPr lang="zh-CN" altLang="en-US" dirty="0"/>
              <a:t>硬件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操作系统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应用程序</a:t>
            </a:r>
            <a:endParaRPr lang="en-US" altLang="zh-CN" dirty="0"/>
          </a:p>
          <a:p>
            <a:pPr lvl="1"/>
            <a:r>
              <a:rPr lang="zh-CN" altLang="en-US" dirty="0"/>
              <a:t>用户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C9916C-BB31-4EDA-AB0A-BE7C990B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61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2878-7DC3-6C46-ACB9-EC4E9B1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AIOT</a:t>
            </a:r>
            <a:r>
              <a:rPr lang="zh-TW" altLang="en-US" dirty="0"/>
              <a:t>系统的技术特征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9610-D75F-BB4D-BBFD-0FDCAAD0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C1BA6-C31C-DD41-AD60-D155403B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8E042-DD28-1746-8EAC-4CBE8BE9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593"/>
            <a:ext cx="9144000" cy="3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03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CA36-E24C-6C43-AB36-01FB136D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zh-TW" altLang="en-US" dirty="0"/>
              <a:t>芯片</a:t>
            </a:r>
            <a:r>
              <a:rPr lang="en-US" altLang="zh-TW" dirty="0"/>
              <a:t>: </a:t>
            </a:r>
            <a:r>
              <a:rPr lang="en-US" dirty="0"/>
              <a:t>AIOT </a:t>
            </a:r>
            <a:r>
              <a:rPr lang="zh-TW" altLang="en-US" dirty="0"/>
              <a:t>系统的灵魂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BC36D-45E6-E449-92A6-7411A50C7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3950A-F350-2344-9FB8-9B3979C2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87675-2A76-3B41-9558-BF568DE9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714"/>
            <a:ext cx="9144000" cy="42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55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88C8-15A7-EC40-88FA-A7521A5A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操作系统：</a:t>
            </a:r>
            <a:r>
              <a:rPr lang="en-US" dirty="0"/>
              <a:t>AIOT</a:t>
            </a:r>
            <a:r>
              <a:rPr lang="zh-TW" altLang="en-US" dirty="0"/>
              <a:t>的基石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B10FBF-4034-9449-B52F-461C71EF2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2141536"/>
            <a:ext cx="6131037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8D51-6A0D-8247-A60B-243CD689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CD6B3-208E-CD45-A03D-0B2815C3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39" y="2695906"/>
            <a:ext cx="3012963" cy="310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9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F38E-DAFC-3042-A36B-2B004C31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</a:t>
            </a:r>
            <a:r>
              <a:rPr lang="zh-TW" altLang="en-US" dirty="0"/>
              <a:t>评选的十大战略性物联网技术和趋势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DB94-3069-4D45-B9D5-0577A0A3B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趋势一：人工智能 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(</a:t>
            </a:r>
            <a:r>
              <a:rPr lang="en-US" dirty="0">
                <a:latin typeface="STKaiti" panose="02010600040101010101" pitchFamily="2" charset="-122"/>
                <a:ea typeface="STKaiti" panose="02010600040101010101" pitchFamily="2" charset="-122"/>
              </a:rPr>
              <a:t>AI)：“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数据是物联网的燃料，企业从数据中挖掘意义的能力将决定其长期成功。”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趋势二：社会、法律和伦理物联网：这包括数据的所有权及其推论、算法偏差、隐私以及遵守诸如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《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通用数据保护条例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》(</a:t>
            </a:r>
            <a:r>
              <a:rPr lang="en-US" dirty="0">
                <a:latin typeface="STKaiti" panose="02010600040101010101" pitchFamily="2" charset="-122"/>
                <a:ea typeface="STKaiti" panose="02010600040101010101" pitchFamily="2" charset="-122"/>
              </a:rPr>
              <a:t>GDPR) 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等法规。“成功部署物联网解决方案不仅要求其技术有效，还要求其社会可接受。”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趋势三：信息经济学和数据经纪：信息经济学理论将数据货币化进一步延伸，将其视为一种战略性商业资产，并计入公司账目。到 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2023 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年，物联网数据的买卖将成为许多物联网系统的重要组成部分。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A3469-0CA3-064D-B43C-16BB5658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0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F38E-DAFC-3042-A36B-2B004C31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</a:t>
            </a:r>
            <a:r>
              <a:rPr lang="zh-TW" altLang="en-US" dirty="0"/>
              <a:t>评选的十大战略性物联网技术和趋势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DB94-3069-4D45-B9D5-0577A0A3B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趋势四：从智能边缘到智能网状架构的转变：物联网领域正从集中式和云端架构向边缘架构进行着快速转型。这些网状架构将使物联网系统更加灵活、智能和响应迅速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——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尽管通常会增加系统的复杂性。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趋势五：物联网治理：随着物联网的持续扩展，建立一个能够确保物联网项目相关信息的创建、存储、使用和删除符合规范的治理框架将变得日益重要。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趋势六：传感器创新：传感器市场将在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2023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年之前持续发展。新型传感器将能够检测更广泛的情况和事件。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A3469-0CA3-064D-B43C-16BB5658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213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F38E-DAFC-3042-A36B-2B004C31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</a:t>
            </a:r>
            <a:r>
              <a:rPr lang="zh-TW" altLang="en-US" dirty="0"/>
              <a:t>评选的十大战略性物联网技术和趋势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DB94-3069-4D45-B9D5-0577A0A3B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趋势七：可信硬件和操作系统：“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……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到 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2023 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年，我们预计将看到软硬件组合的部署，这些组合将共同构建更值得信赖、更安全的物联网系统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……”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趋势八：全新的物联网用户体验：用户体验由四个因素驱动：新型传感器、新型算法、新型体验架构和情境，以及具有社交感知能力的体验。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趋势九：硅芯片创新：预计到 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2023 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年，新型专用芯片将降低物联网设备运行所需的功耗。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趋势十：面向物联网的新型无线网络技术：物联网网络需要平衡一系列相互冲突的需求。尤其应该探索 </a:t>
            </a:r>
            <a:r>
              <a:rPr lang="en-US" altLang="zh-TW" dirty="0">
                <a:latin typeface="STKaiti" panose="02010600040101010101" pitchFamily="2" charset="-122"/>
                <a:ea typeface="STKaiti" panose="02010600040101010101" pitchFamily="2" charset="-122"/>
              </a:rPr>
              <a:t>5G</a:t>
            </a:r>
            <a:r>
              <a:rPr lang="zh-TW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、即将推出的低地球轨道卫星以及反向散射网络。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A3469-0CA3-064D-B43C-16BB5658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559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404A-D1D8-EE44-812D-11EC5B6E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5BA3-9B6E-DD4D-9BD8-CBBD4726D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6360-9CD9-D846-9FE6-C7B8F879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14A1BD2-8B27-1245-9B94-81379911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2" y="904349"/>
            <a:ext cx="8276199" cy="59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12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D74F-DB6A-9042-A466-E149B3C7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DFBEB-301E-AC47-AFE3-3DA84E059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87A00-61B6-C441-B370-BD2778DC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03A2895-8B02-F647-897F-4B8572BC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33" y="681037"/>
            <a:ext cx="9285667" cy="56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7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3BBD-5E20-4F4B-9FFC-5DD94C5B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421-1E66-754D-A012-AB1345C90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什么是物联网操作系统</a:t>
            </a:r>
          </a:p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物联网操作系统发展机遇</a:t>
            </a:r>
          </a:p>
          <a:p>
            <a:pPr marL="0" indent="0">
              <a:buNone/>
            </a:pPr>
            <a:r>
              <a:rPr lang="en-US" altLang="zh-TW" sz="3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TW" altLang="en-US" sz="3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物联网操作系统的应用</a:t>
            </a:r>
          </a:p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物联网操作系统新趋势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3BAE0-2AB1-4F4E-A371-45E2DBF6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02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43DE0-C9EF-497C-A01D-B809B8FF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智能可穿戴设备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52F79-557F-4FBE-8501-9AB913B79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智能可穿戴设备对软硬件要求最高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硬件要求高</a:t>
            </a:r>
            <a:endParaRPr lang="en-US" altLang="zh-CN" dirty="0"/>
          </a:p>
          <a:p>
            <a:pPr lvl="1"/>
            <a:r>
              <a:rPr lang="zh-CN" altLang="en-US" dirty="0"/>
              <a:t>轻便小巧，对体积要求高</a:t>
            </a:r>
            <a:endParaRPr lang="en-US" altLang="zh-CN" dirty="0"/>
          </a:p>
          <a:p>
            <a:pPr lvl="1"/>
            <a:r>
              <a:rPr lang="zh-CN" altLang="en-US" dirty="0"/>
              <a:t>使用容量有限的电池，对能耗要求高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软件要求高</a:t>
            </a:r>
            <a:endParaRPr lang="en-US" altLang="zh-CN" dirty="0"/>
          </a:p>
          <a:p>
            <a:pPr lvl="1"/>
            <a:r>
              <a:rPr lang="zh-CN" altLang="en-US" dirty="0"/>
              <a:t>涉及与用户的频繁交互</a:t>
            </a:r>
            <a:endParaRPr lang="en-US" altLang="zh-CN" dirty="0"/>
          </a:p>
          <a:p>
            <a:pPr lvl="1"/>
            <a:r>
              <a:rPr lang="zh-CN" altLang="en-US" dirty="0"/>
              <a:t>功能多，对系统功能丰富性要求高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C86353-06FE-4CC0-8D88-D6815244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95495-176B-45BF-9852-350957F9191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46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8AA29-4C5C-49D0-A9F7-FD7635EE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88DB9-1452-4AAF-925C-9578F0270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操作系统的构成和组织结构各有不同</a:t>
            </a:r>
            <a:endParaRPr lang="en-US" altLang="zh-CN" dirty="0"/>
          </a:p>
          <a:p>
            <a:pPr lvl="1"/>
            <a:r>
              <a:rPr lang="zh-CN" altLang="en-US" b="1" dirty="0"/>
              <a:t>整体式结构</a:t>
            </a:r>
            <a:endParaRPr lang="en-US" altLang="zh-CN" b="1" dirty="0"/>
          </a:p>
          <a:p>
            <a:pPr lvl="2"/>
            <a:r>
              <a:rPr lang="zh-CN" altLang="en-US" dirty="0"/>
              <a:t>整个操作系统的功能由一个一个的</a:t>
            </a:r>
            <a:r>
              <a:rPr lang="zh-CN" altLang="en-US" dirty="0">
                <a:solidFill>
                  <a:srgbClr val="FF0000"/>
                </a:solidFill>
              </a:rPr>
              <a:t>过程</a:t>
            </a:r>
            <a:r>
              <a:rPr lang="zh-CN" altLang="en-US" dirty="0"/>
              <a:t>来实现</a:t>
            </a:r>
            <a:endParaRPr lang="en-US" altLang="zh-CN" dirty="0"/>
          </a:p>
          <a:p>
            <a:pPr lvl="2"/>
            <a:r>
              <a:rPr lang="zh-CN" altLang="en-US" dirty="0"/>
              <a:t>内部结构复杂又混乱</a:t>
            </a:r>
            <a:endParaRPr lang="en-US" altLang="zh-CN" dirty="0"/>
          </a:p>
          <a:p>
            <a:pPr lvl="2"/>
            <a:r>
              <a:rPr lang="zh-CN" altLang="en-US" dirty="0"/>
              <a:t>没有可读性，也不具备可维护性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b="1" dirty="0"/>
              <a:t>模块化结构</a:t>
            </a:r>
            <a:endParaRPr lang="en-US" altLang="zh-CN" b="1" dirty="0"/>
          </a:p>
          <a:p>
            <a:pPr lvl="2"/>
            <a:r>
              <a:rPr lang="zh-CN" altLang="en-US" dirty="0"/>
              <a:t>将整个操作系统按功能划分为若干个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每个模块都具备</a:t>
            </a:r>
            <a:r>
              <a:rPr lang="zh-CN" altLang="en-US" dirty="0">
                <a:solidFill>
                  <a:srgbClr val="FF0000"/>
                </a:solidFill>
              </a:rPr>
              <a:t>独立</a:t>
            </a:r>
            <a:r>
              <a:rPr lang="zh-CN" altLang="en-US" dirty="0"/>
              <a:t>的功能</a:t>
            </a:r>
            <a:endParaRPr lang="en-US" altLang="zh-CN" dirty="0"/>
          </a:p>
          <a:p>
            <a:pPr lvl="2"/>
            <a:r>
              <a:rPr lang="zh-CN" altLang="en-US" dirty="0"/>
              <a:t>模块之间的关联要尽可能少</a:t>
            </a:r>
            <a:endParaRPr lang="en-US" altLang="zh-CN" dirty="0"/>
          </a:p>
          <a:p>
            <a:pPr lvl="2"/>
            <a:r>
              <a:rPr lang="zh-CN" altLang="en-US" dirty="0"/>
              <a:t>模块内部的关联要尽可能紧密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8CE724-EBB4-43BA-AFD0-5C3925FE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67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43DE0-C9EF-497C-A01D-B809B8FF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智能可穿戴设备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52F79-557F-4FBE-8501-9AB913B79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传统智能可穿戴设备使用</a:t>
            </a:r>
            <a:r>
              <a:rPr lang="en-US" altLang="zh-CN" dirty="0"/>
              <a:t>Android</a:t>
            </a:r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zh-CN" altLang="en-US" dirty="0"/>
              <a:t>功能丰富完整</a:t>
            </a:r>
            <a:endParaRPr lang="en-US" altLang="zh-CN" dirty="0"/>
          </a:p>
          <a:p>
            <a:pPr lvl="1"/>
            <a:r>
              <a:rPr lang="zh-CN" altLang="en-US" dirty="0"/>
              <a:t>大部分功能多余，带来额外开销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endParaRPr lang="en-US" altLang="zh-CN" dirty="0"/>
          </a:p>
          <a:p>
            <a:pPr lvl="1"/>
            <a:r>
              <a:rPr lang="zh-CN" altLang="en-US" dirty="0"/>
              <a:t>针对物联网应用场景，功能同样完备</a:t>
            </a:r>
            <a:endParaRPr lang="en-US" altLang="zh-CN" dirty="0"/>
          </a:p>
          <a:p>
            <a:pPr lvl="1"/>
            <a:r>
              <a:rPr lang="zh-CN" altLang="en-US" dirty="0"/>
              <a:t>精简内核，去除不必要功能</a:t>
            </a:r>
            <a:endParaRPr lang="en-US" altLang="zh-CN" dirty="0"/>
          </a:p>
          <a:p>
            <a:pPr lvl="2"/>
            <a:r>
              <a:rPr lang="zh-CN" altLang="en-US" dirty="0"/>
              <a:t>更低的功耗</a:t>
            </a:r>
            <a:endParaRPr lang="en-US" altLang="zh-CN" dirty="0"/>
          </a:p>
          <a:p>
            <a:pPr lvl="2"/>
            <a:r>
              <a:rPr lang="zh-CN" altLang="en-US" dirty="0"/>
              <a:t>更快的速度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C86353-06FE-4CC0-8D88-D6815244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95495-176B-45BF-9852-350957F9191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622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43DE0-C9EF-497C-A01D-B809B8FF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Huawei Watch GT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52F79-557F-4FBE-8501-9AB913B79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拥有丰富功能的同时具备强劲的续航能力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通过传感器优化框架对传感器进行统一控制</a:t>
            </a:r>
            <a:endParaRPr lang="en-US" altLang="zh-CN" dirty="0"/>
          </a:p>
          <a:p>
            <a:pPr lvl="1"/>
            <a:r>
              <a:rPr lang="zh-CN" altLang="en-US" dirty="0"/>
              <a:t>重力加速传感器、陀螺仪、</a:t>
            </a:r>
            <a:r>
              <a:rPr lang="en-US" altLang="zh-CN" dirty="0"/>
              <a:t>GPS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可交互图形界面</a:t>
            </a:r>
            <a:endParaRPr lang="en-US" altLang="zh-CN" dirty="0"/>
          </a:p>
          <a:p>
            <a:pPr lvl="1"/>
            <a:r>
              <a:rPr lang="zh-CN" altLang="en-US" dirty="0"/>
              <a:t>物联网操作系统同样支持图像界面</a:t>
            </a:r>
            <a:endParaRPr lang="en-US" altLang="zh-CN" dirty="0"/>
          </a:p>
          <a:p>
            <a:r>
              <a:rPr lang="zh-CN" altLang="en-US" dirty="0"/>
              <a:t>能耗管理</a:t>
            </a:r>
            <a:endParaRPr lang="en-US" altLang="zh-CN" dirty="0"/>
          </a:p>
          <a:p>
            <a:pPr lvl="1"/>
            <a:r>
              <a:rPr lang="zh-CN" altLang="en-US" dirty="0"/>
              <a:t>超长</a:t>
            </a:r>
            <a:r>
              <a:rPr lang="en-US" altLang="zh-CN" dirty="0"/>
              <a:t>30</a:t>
            </a:r>
            <a:r>
              <a:rPr lang="zh-CN" altLang="en-US" dirty="0"/>
              <a:t>天续航</a:t>
            </a:r>
            <a:endParaRPr lang="en-US" altLang="zh-CN" dirty="0"/>
          </a:p>
          <a:p>
            <a:pPr lvl="1"/>
            <a:r>
              <a:rPr lang="zh-CN" altLang="en-US" dirty="0"/>
              <a:t>满负荷运作</a:t>
            </a:r>
            <a:r>
              <a:rPr lang="en-US" altLang="zh-CN" dirty="0"/>
              <a:t>22</a:t>
            </a:r>
            <a:r>
              <a:rPr lang="zh-CN" altLang="en-US" dirty="0"/>
              <a:t>小时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C86353-06FE-4CC0-8D88-D6815244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95495-176B-45BF-9852-350957F9191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978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491D6-3466-4B62-A63B-2E95422C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智能家居应用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41755-3892-48AE-907C-E6609FE6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智能家居的挑战与痛点</a:t>
            </a:r>
            <a:endParaRPr lang="en-US" altLang="zh-CN" dirty="0"/>
          </a:p>
          <a:p>
            <a:pPr lvl="1"/>
            <a:r>
              <a:rPr lang="zh-CN" altLang="en-US" dirty="0"/>
              <a:t>协议标准不统一</a:t>
            </a:r>
            <a:endParaRPr lang="en-US" altLang="zh-CN" dirty="0"/>
          </a:p>
          <a:p>
            <a:pPr lvl="1"/>
            <a:r>
              <a:rPr lang="zh-CN" altLang="en-US" dirty="0"/>
              <a:t>智能程度低</a:t>
            </a:r>
            <a:endParaRPr lang="en-US" altLang="zh-CN" dirty="0"/>
          </a:p>
          <a:p>
            <a:pPr lvl="1"/>
            <a:r>
              <a:rPr lang="zh-CN" altLang="en-US" dirty="0"/>
              <a:t>互连互通难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 err="1"/>
              <a:t>HiLink</a:t>
            </a:r>
            <a:r>
              <a:rPr lang="zh-CN" altLang="en-US" dirty="0"/>
              <a:t>智能家居解决方案</a:t>
            </a:r>
            <a:endParaRPr lang="en-US" altLang="zh-CN" dirty="0"/>
          </a:p>
          <a:p>
            <a:pPr lvl="1"/>
            <a:r>
              <a:rPr lang="zh-CN" altLang="en-US" dirty="0"/>
              <a:t>多厂商互连互通</a:t>
            </a:r>
            <a:endParaRPr lang="en-US" altLang="zh-CN" dirty="0"/>
          </a:p>
          <a:p>
            <a:pPr lvl="1"/>
            <a:r>
              <a:rPr lang="zh-CN" altLang="en-US" dirty="0"/>
              <a:t>设备轻松入网</a:t>
            </a:r>
            <a:endParaRPr lang="en-US" altLang="zh-CN" dirty="0"/>
          </a:p>
          <a:p>
            <a:pPr lvl="1"/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r>
              <a:rPr lang="zh-CN" altLang="en-US" dirty="0"/>
              <a:t>无缝衔接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A286E-7842-4EA6-8DFE-75D597CD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95495-176B-45BF-9852-350957F9191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813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491D6-3466-4B62-A63B-2E95422C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智能家居应用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41755-3892-48AE-907C-E6609FE6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r>
              <a:rPr lang="zh-CN" altLang="en-US" dirty="0"/>
              <a:t>从多层优化互连互通协议</a:t>
            </a:r>
            <a:endParaRPr lang="en-US" altLang="zh-CN" dirty="0"/>
          </a:p>
          <a:p>
            <a:pPr lvl="1"/>
            <a:r>
              <a:rPr lang="zh-CN" altLang="en-US" dirty="0"/>
              <a:t>操作系统层</a:t>
            </a:r>
            <a:endParaRPr lang="en-US" altLang="zh-CN" dirty="0"/>
          </a:p>
          <a:p>
            <a:pPr lvl="1"/>
            <a:r>
              <a:rPr lang="zh-CN" altLang="en-US" dirty="0"/>
              <a:t>网络连接层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设备通信实时，用户操作零等待</a:t>
            </a:r>
            <a:endParaRPr lang="en-US" altLang="zh-CN" b="1" dirty="0"/>
          </a:p>
          <a:p>
            <a:r>
              <a:rPr lang="zh-CN" altLang="en-US" b="1" dirty="0"/>
              <a:t>连接通畅可靠，用户操作零卡顿</a:t>
            </a:r>
            <a:endParaRPr lang="en-US" altLang="zh-CN" b="1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A286E-7842-4EA6-8DFE-75D597CD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95495-176B-45BF-9852-350957F9191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33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CC226-A66F-4A8C-9201-92F90C96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智能摄像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B35C8-8310-484E-9457-66AFB4941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MobileCam</a:t>
            </a:r>
            <a:r>
              <a:rPr lang="zh-CN" altLang="en-US" dirty="0"/>
              <a:t>解决方案</a:t>
            </a:r>
            <a:endParaRPr lang="en-US" altLang="zh-CN" dirty="0"/>
          </a:p>
          <a:p>
            <a:pPr lvl="1"/>
            <a:r>
              <a:rPr lang="zh-CN" altLang="en-US" dirty="0"/>
              <a:t>运动</a:t>
            </a:r>
            <a:r>
              <a:rPr lang="en-US" altLang="zh-CN" dirty="0"/>
              <a:t>DV</a:t>
            </a:r>
          </a:p>
          <a:p>
            <a:pPr lvl="1"/>
            <a:r>
              <a:rPr lang="zh-CN" altLang="en-US" dirty="0"/>
              <a:t>无人机</a:t>
            </a:r>
            <a:endParaRPr lang="en-US" altLang="zh-CN" dirty="0"/>
          </a:p>
          <a:p>
            <a:pPr lvl="1"/>
            <a:r>
              <a:rPr lang="zh-CN" altLang="en-US" dirty="0"/>
              <a:t>可视门铃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r>
              <a:rPr lang="zh-CN" altLang="en-US" dirty="0"/>
              <a:t>基于</a:t>
            </a:r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r>
              <a:rPr lang="zh-CN" altLang="en-US" dirty="0"/>
              <a:t>的方案特性</a:t>
            </a:r>
            <a:endParaRPr lang="en-US" altLang="zh-CN" dirty="0"/>
          </a:p>
          <a:p>
            <a:pPr lvl="1"/>
            <a:r>
              <a:rPr lang="zh-CN" altLang="en-US" dirty="0"/>
              <a:t>快速启动</a:t>
            </a:r>
            <a:endParaRPr lang="en-US" altLang="zh-CN" dirty="0"/>
          </a:p>
          <a:p>
            <a:pPr lvl="1"/>
            <a:r>
              <a:rPr lang="zh-CN" altLang="en-US" dirty="0"/>
              <a:t>低功耗</a:t>
            </a:r>
            <a:endParaRPr lang="en-US" altLang="zh-CN" dirty="0"/>
          </a:p>
          <a:p>
            <a:pPr lvl="1"/>
            <a:r>
              <a:rPr lang="zh-CN" altLang="en-US" dirty="0"/>
              <a:t>智能休眠，快速唤醒</a:t>
            </a:r>
            <a:endParaRPr lang="en-US" altLang="zh-CN" dirty="0"/>
          </a:p>
          <a:p>
            <a:pPr lvl="1"/>
            <a:r>
              <a:rPr lang="zh-CN" altLang="en-US" dirty="0"/>
              <a:t>支持视频直播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0E66FF-E060-41ED-BD1E-453E66AF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95495-176B-45BF-9852-350957F9191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025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A5292-6B81-45E7-BF32-EBF85EB5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智能水表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C0AF8-8173-4B47-ABA4-4E3BFF3C9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从人工抄表到智能抄表</a:t>
            </a:r>
            <a:endParaRPr lang="en-US" altLang="zh-CN" dirty="0"/>
          </a:p>
          <a:p>
            <a:pPr lvl="1"/>
            <a:r>
              <a:rPr lang="zh-CN" altLang="en-US" dirty="0"/>
              <a:t>降低人力成本</a:t>
            </a:r>
            <a:endParaRPr lang="en-US" altLang="zh-CN" dirty="0"/>
          </a:p>
          <a:p>
            <a:pPr lvl="1"/>
            <a:r>
              <a:rPr lang="zh-CN" altLang="en-US" dirty="0"/>
              <a:t>提前规避问题</a:t>
            </a:r>
            <a:endParaRPr lang="en-US" altLang="zh-CN" dirty="0"/>
          </a:p>
          <a:p>
            <a:pPr lvl="1"/>
            <a:r>
              <a:rPr lang="zh-CN" altLang="en-US" dirty="0"/>
              <a:t>及时定位漏水，提高水资源利用率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r>
              <a:rPr lang="zh-CN" altLang="en-US" dirty="0"/>
              <a:t>的方案特性</a:t>
            </a:r>
            <a:endParaRPr lang="en-US" altLang="zh-CN" dirty="0"/>
          </a:p>
          <a:p>
            <a:pPr lvl="1"/>
            <a:r>
              <a:rPr lang="zh-CN" altLang="en-US" dirty="0"/>
              <a:t>更低功耗、更低运营成本</a:t>
            </a:r>
            <a:endParaRPr lang="en-US" altLang="zh-CN" dirty="0"/>
          </a:p>
          <a:p>
            <a:pPr lvl="1"/>
            <a:r>
              <a:rPr lang="en-US" altLang="zh-CN" dirty="0" err="1"/>
              <a:t>OpenCPU</a:t>
            </a:r>
            <a:r>
              <a:rPr lang="zh-CN" altLang="en-US" dirty="0"/>
              <a:t>方案，更低设备成本</a:t>
            </a:r>
            <a:endParaRPr lang="en-US" altLang="zh-CN" dirty="0"/>
          </a:p>
          <a:p>
            <a:pPr lvl="1"/>
            <a:r>
              <a:rPr lang="zh-CN" altLang="en-US" dirty="0"/>
              <a:t>开放</a:t>
            </a:r>
            <a:r>
              <a:rPr lang="en-US" altLang="zh-CN" dirty="0"/>
              <a:t>API</a:t>
            </a:r>
            <a:r>
              <a:rPr lang="zh-CN" altLang="en-US" dirty="0"/>
              <a:t>，更低开发成本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A41154-DFEC-46BD-AB86-C594CBE7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95495-176B-45BF-9852-350957F9191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033AA-0257-4703-92D1-70A28757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智能照明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003A-5A25-4DBC-9834-AB96FA38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对城市照明路灯进行统一管控</a:t>
            </a:r>
            <a:endParaRPr lang="en-US" altLang="zh-CN" dirty="0"/>
          </a:p>
          <a:p>
            <a:pPr lvl="1"/>
            <a:r>
              <a:rPr lang="zh-CN" altLang="en-US" dirty="0"/>
              <a:t>问题排查</a:t>
            </a:r>
            <a:endParaRPr lang="en-US" altLang="zh-CN" dirty="0"/>
          </a:p>
          <a:p>
            <a:pPr lvl="2"/>
            <a:r>
              <a:rPr lang="zh-CN" altLang="en-US" dirty="0"/>
              <a:t>路灯状态统一展示，出现问题及时排查</a:t>
            </a:r>
            <a:endParaRPr lang="en-US" altLang="zh-CN" dirty="0"/>
          </a:p>
          <a:p>
            <a:pPr lvl="1"/>
            <a:r>
              <a:rPr lang="zh-CN" altLang="en-US" dirty="0"/>
              <a:t>高效节能</a:t>
            </a:r>
            <a:endParaRPr lang="en-US" altLang="zh-CN" dirty="0"/>
          </a:p>
          <a:p>
            <a:pPr lvl="2"/>
            <a:r>
              <a:rPr lang="zh-CN" altLang="en-US" dirty="0"/>
              <a:t>实时调整，按需照明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r>
              <a:rPr lang="zh-CN" altLang="en-US" dirty="0"/>
              <a:t>的方案特性</a:t>
            </a:r>
            <a:endParaRPr lang="en-US" altLang="zh-CN" dirty="0"/>
          </a:p>
          <a:p>
            <a:pPr lvl="1"/>
            <a:r>
              <a:rPr lang="zh-CN" altLang="en-US" dirty="0"/>
              <a:t>更大规模组网</a:t>
            </a:r>
            <a:endParaRPr lang="en-US" altLang="zh-CN" dirty="0"/>
          </a:p>
          <a:p>
            <a:pPr lvl="1"/>
            <a:r>
              <a:rPr lang="zh-CN" altLang="en-US" dirty="0"/>
              <a:t>更高效的运维</a:t>
            </a:r>
            <a:endParaRPr lang="en-US" altLang="zh-CN" dirty="0"/>
          </a:p>
          <a:p>
            <a:pPr lvl="1"/>
            <a:r>
              <a:rPr lang="zh-CN" altLang="en-US" dirty="0"/>
              <a:t>更有效的集成</a:t>
            </a:r>
            <a:endParaRPr lang="en-US" altLang="zh-CN" dirty="0"/>
          </a:p>
          <a:p>
            <a:pPr lvl="1"/>
            <a:r>
              <a:rPr lang="zh-CN" altLang="en-US" dirty="0"/>
              <a:t>更快的</a:t>
            </a:r>
            <a:r>
              <a:rPr lang="en-US" altLang="zh-CN" dirty="0"/>
              <a:t>TTM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0216E4-6A30-46AD-805A-86CF5625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95495-176B-45BF-9852-350957F9191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371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4CC84-F238-4AF9-882B-382672A5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智能停车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6209A-B6C4-432B-9CDF-B84D0D842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智能停车方案的需求</a:t>
            </a:r>
            <a:endParaRPr lang="en-US" altLang="zh-CN" dirty="0"/>
          </a:p>
          <a:p>
            <a:pPr lvl="1"/>
            <a:r>
              <a:rPr lang="zh-CN" altLang="en-US" dirty="0"/>
              <a:t>即插即用、超长待机</a:t>
            </a:r>
            <a:endParaRPr lang="en-US" altLang="zh-CN" dirty="0"/>
          </a:p>
          <a:p>
            <a:pPr lvl="2"/>
            <a:r>
              <a:rPr lang="zh-CN" altLang="en-US" dirty="0"/>
              <a:t>无需布线，安装简单，可快速部署并远程更新</a:t>
            </a:r>
            <a:endParaRPr lang="en-US" altLang="zh-CN" dirty="0"/>
          </a:p>
          <a:p>
            <a:pPr lvl="1"/>
            <a:r>
              <a:rPr lang="zh-CN" altLang="en-US" dirty="0"/>
              <a:t>设备持续低成本</a:t>
            </a:r>
            <a:endParaRPr lang="en-US" altLang="zh-CN" dirty="0"/>
          </a:p>
          <a:p>
            <a:pPr lvl="2"/>
            <a:r>
              <a:rPr lang="zh-CN" altLang="en-US" dirty="0"/>
              <a:t>支持大规模部署，维护成本可控</a:t>
            </a:r>
            <a:endParaRPr lang="en-US" altLang="zh-CN" dirty="0"/>
          </a:p>
          <a:p>
            <a:pPr lvl="1"/>
            <a:r>
              <a:rPr lang="zh-CN" altLang="en-US" dirty="0"/>
              <a:t>业务可持续创新</a:t>
            </a:r>
            <a:endParaRPr lang="en-US" altLang="zh-CN" dirty="0"/>
          </a:p>
          <a:p>
            <a:pPr lvl="2"/>
            <a:r>
              <a:rPr lang="zh-CN" altLang="en-US" dirty="0"/>
              <a:t>新增传感设备、传感算法、业务特性，增加智能体验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Huawei </a:t>
            </a:r>
            <a:r>
              <a:rPr lang="en-US" altLang="zh-CN" dirty="0" err="1"/>
              <a:t>LiteOS</a:t>
            </a:r>
            <a:r>
              <a:rPr lang="zh-CN" altLang="en-US" dirty="0"/>
              <a:t>的方案特性</a:t>
            </a:r>
            <a:endParaRPr lang="en-US" altLang="zh-CN" dirty="0"/>
          </a:p>
          <a:p>
            <a:pPr lvl="1"/>
            <a:r>
              <a:rPr lang="zh-CN" altLang="en-US" dirty="0"/>
              <a:t>更低成本、超长待机</a:t>
            </a:r>
            <a:endParaRPr lang="en-US" altLang="zh-CN" dirty="0"/>
          </a:p>
          <a:p>
            <a:pPr lvl="1"/>
            <a:r>
              <a:rPr lang="zh-CN" altLang="en-US" dirty="0"/>
              <a:t>功能丰富、业务创新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4F30DA-CFFA-459C-AD01-E9C59ED3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95495-176B-45BF-9852-350957F9191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57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3727-4261-7841-AA66-B649FB46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RT-Thread- </a:t>
            </a:r>
            <a:r>
              <a:rPr lang="zh-TW" altLang="en-US" dirty="0"/>
              <a:t>小而美的物联网</a:t>
            </a:r>
            <a:r>
              <a:rPr lang="en-US" dirty="0"/>
              <a:t>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4611-942C-574C-92AA-1DA65B03D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63370-2234-0146-8AD1-194C9510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05A9C-4239-D34C-943B-7B977310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375"/>
            <a:ext cx="9144000" cy="26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42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A3BF-7C66-0045-A64A-FF50E6D3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OneOS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DD2B1-1B78-2B4C-A4E7-D4D188CB4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A2419-8FC8-0E4B-96B7-33CBA86C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866FB-17C6-0748-AD65-A138F561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077"/>
            <a:ext cx="9144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1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8AA29-4C5C-49D0-A9F7-FD7635EE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88DB9-1452-4AAF-925C-9578F0270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操作系统的构成和组织结构各有不同</a:t>
            </a:r>
            <a:endParaRPr lang="en-US" altLang="zh-CN" dirty="0"/>
          </a:p>
          <a:p>
            <a:pPr lvl="1"/>
            <a:r>
              <a:rPr lang="zh-CN" altLang="en-US" b="1" dirty="0"/>
              <a:t>层次结构</a:t>
            </a:r>
            <a:endParaRPr lang="en-US" altLang="zh-CN" b="1" dirty="0"/>
          </a:p>
          <a:p>
            <a:pPr lvl="2"/>
            <a:r>
              <a:rPr lang="zh-CN" altLang="en-US" dirty="0"/>
              <a:t>功能模块按照功能调用次序分别排成若干层</a:t>
            </a:r>
            <a:endParaRPr lang="en-US" altLang="zh-CN" dirty="0"/>
          </a:p>
          <a:p>
            <a:pPr lvl="2"/>
            <a:r>
              <a:rPr lang="zh-CN" altLang="en-US" dirty="0"/>
              <a:t>各层模块只能单向调用（上层调用下层，外层调用内层）</a:t>
            </a:r>
            <a:endParaRPr lang="en-US" altLang="zh-CN" dirty="0"/>
          </a:p>
          <a:p>
            <a:pPr lvl="2"/>
            <a:r>
              <a:rPr lang="zh-CN" altLang="en-US" dirty="0"/>
              <a:t>功能实现的无序性改为</a:t>
            </a:r>
            <a:r>
              <a:rPr lang="zh-CN" altLang="en-US" dirty="0">
                <a:solidFill>
                  <a:srgbClr val="FF0000"/>
                </a:solidFill>
              </a:rPr>
              <a:t>有序性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模块的复杂依赖关系改为</a:t>
            </a:r>
            <a:r>
              <a:rPr lang="zh-CN" altLang="en-US" dirty="0">
                <a:solidFill>
                  <a:srgbClr val="FF0000"/>
                </a:solidFill>
              </a:rPr>
              <a:t>单向依赖关系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/>
              <a:t>微内核结构</a:t>
            </a:r>
            <a:endParaRPr lang="en-US" altLang="zh-CN" b="1" dirty="0"/>
          </a:p>
          <a:p>
            <a:pPr lvl="2"/>
            <a:r>
              <a:rPr lang="zh-CN" altLang="en-US" dirty="0"/>
              <a:t>能实现操作系统功能的小型内核</a:t>
            </a:r>
            <a:endParaRPr lang="en-US" altLang="zh-CN" dirty="0"/>
          </a:p>
          <a:p>
            <a:pPr lvl="2"/>
            <a:r>
              <a:rPr lang="zh-CN" altLang="en-US" dirty="0"/>
              <a:t>运行在核心态，且常驻内存</a:t>
            </a:r>
            <a:endParaRPr lang="en-US" altLang="zh-CN" dirty="0"/>
          </a:p>
          <a:p>
            <a:pPr lvl="2"/>
            <a:r>
              <a:rPr lang="zh-CN" altLang="en-US" dirty="0"/>
              <a:t>不是一个完整的操作系统，只是为构建操作系统提供基础</a:t>
            </a:r>
            <a:endParaRPr lang="en-US" altLang="zh-CN" dirty="0"/>
          </a:p>
          <a:p>
            <a:pPr lvl="2"/>
            <a:r>
              <a:rPr lang="zh-CN" altLang="en-US" b="1" dirty="0"/>
              <a:t>物联网操作系统通常采用微内核结构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8CE724-EBB4-43BA-AFD0-5C3925FE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639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3671-C0A3-FE46-844A-6FC6E770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物联网操作系统种类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855CF-280C-5549-A260-E37D81A6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2E2A-AA4E-8446-B4C0-03D41D5C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42794-9382-4342-A825-A5D86BF7F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6539"/>
            <a:ext cx="9144000" cy="36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2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3BBD-5E20-4F4B-9FFC-5DD94C5B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421-1E66-754D-A012-AB1345C90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什么是物联网操作系统</a:t>
            </a:r>
          </a:p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物联网操作系统发展机遇</a:t>
            </a:r>
          </a:p>
          <a:p>
            <a:pPr marL="0" indent="0">
              <a:buNone/>
            </a:pP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物联网操作系统的应用</a:t>
            </a:r>
          </a:p>
          <a:p>
            <a:pPr marL="0" indent="0">
              <a:buNone/>
            </a:pPr>
            <a:r>
              <a:rPr lang="en-US" altLang="zh-TW" sz="3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TW" altLang="en-US" sz="3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物联网操作系统新趋势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3BAE0-2AB1-4F4E-A371-45E2DBF6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51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59AA-DD35-784C-BDBC-1764428D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物联网操作系统技术趋势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CBD7-A88A-A845-9FDB-2821E59E2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B830-B6DA-4244-B610-0855333E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C607F-EB81-CC41-A2F9-32E19BE4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1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37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C373-6EC7-C644-B432-7DAE13C4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116C-FDC9-884D-A836-7BE89055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EDB46-E6EC-8C4A-96C6-7FD16699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660FA-0A6D-7C4F-8FA3-38C860AA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441"/>
            <a:ext cx="9144000" cy="3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1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3F10-0C03-9447-9386-0337590F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211F-FC97-D349-BF8B-F638C29F9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4BC3-5BD1-CC44-9FF0-CE7563F8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4B70E-FEDA-264B-9999-6CA3564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718"/>
            <a:ext cx="9144000" cy="32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98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6B11-72C0-4E44-9D4E-1128F927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物联网操作系统发展挑战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AED2A-1123-3441-AF25-0CD55525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FFD25-58EF-8049-87D3-58E3D2A0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35E6B-5CDC-5842-B05E-DA57180B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866"/>
            <a:ext cx="9144000" cy="36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0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1AD73-5E32-4D66-B7F6-A63165FB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B3700-CB64-4CC0-ABAC-270BD0055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实时性是实时操作系统的最大特色</a:t>
            </a:r>
            <a:endParaRPr lang="en-US" altLang="zh-CN" dirty="0"/>
          </a:p>
          <a:p>
            <a:pPr lvl="1"/>
            <a:r>
              <a:rPr lang="zh-CN" altLang="en-US" dirty="0"/>
              <a:t>当外界事件或数据产生时，能够快速予以处理</a:t>
            </a:r>
            <a:endParaRPr lang="en-US" altLang="zh-CN" dirty="0"/>
          </a:p>
          <a:p>
            <a:pPr lvl="1"/>
            <a:r>
              <a:rPr lang="zh-CN" altLang="en-US" dirty="0"/>
              <a:t>提供</a:t>
            </a:r>
            <a:r>
              <a:rPr lang="zh-CN" altLang="en-US" dirty="0">
                <a:solidFill>
                  <a:srgbClr val="FF0000"/>
                </a:solidFill>
              </a:rPr>
              <a:t>及时响应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高可靠性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实时操作系统有</a:t>
            </a:r>
            <a:r>
              <a:rPr lang="en-US" altLang="zh-CN" dirty="0"/>
              <a:t>3</a:t>
            </a:r>
            <a:r>
              <a:rPr lang="zh-CN" altLang="en-US" dirty="0"/>
              <a:t>个基本要求</a:t>
            </a:r>
          </a:p>
          <a:p>
            <a:pPr lvl="1"/>
            <a:r>
              <a:rPr lang="zh-CN" altLang="en-US" dirty="0"/>
              <a:t>多任务</a:t>
            </a:r>
          </a:p>
          <a:p>
            <a:pPr lvl="1"/>
            <a:r>
              <a:rPr lang="zh-CN" altLang="en-US" dirty="0"/>
              <a:t>处理带优先级的进程</a:t>
            </a:r>
          </a:p>
          <a:p>
            <a:pPr lvl="1"/>
            <a:r>
              <a:rPr lang="zh-CN" altLang="en-US" dirty="0"/>
              <a:t>中断的实时响应和支持中断数量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物联网操作系统属于实时操作系统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86E30-FD75-4B84-A1B0-76D42D44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44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BF3DE-6F1C-4732-A8C1-AD860CAE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1936E-65EC-4FF5-8589-130C238C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实时操作系统有硬实时和软实时之分</a:t>
            </a:r>
            <a:endParaRPr lang="en-US" altLang="zh-CN" dirty="0"/>
          </a:p>
          <a:p>
            <a:pPr lvl="1"/>
            <a:r>
              <a:rPr lang="zh-CN" altLang="en-US" b="1" dirty="0"/>
              <a:t>硬实时</a:t>
            </a:r>
            <a:endParaRPr lang="en-US" altLang="zh-CN" b="1" dirty="0"/>
          </a:p>
          <a:p>
            <a:pPr lvl="2"/>
            <a:r>
              <a:rPr lang="zh-CN" altLang="en-US" dirty="0"/>
              <a:t>要求在规定的时间内必须完成操作</a:t>
            </a:r>
            <a:endParaRPr lang="en-US" altLang="zh-CN" dirty="0"/>
          </a:p>
          <a:p>
            <a:pPr lvl="2"/>
            <a:r>
              <a:rPr lang="zh-CN" altLang="en-US" dirty="0"/>
              <a:t>不能在允许时间内完成计算，操作系统将因错误结束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b="1" dirty="0"/>
              <a:t>软实时</a:t>
            </a:r>
            <a:endParaRPr lang="en-US" altLang="zh-CN" b="1" dirty="0"/>
          </a:p>
          <a:p>
            <a:pPr lvl="2"/>
            <a:r>
              <a:rPr lang="zh-CN" altLang="en-US" dirty="0"/>
              <a:t>按照任务的优先级，尽可能快地完成操作</a:t>
            </a:r>
            <a:endParaRPr lang="en-US" altLang="zh-CN" dirty="0"/>
          </a:p>
          <a:p>
            <a:pPr lvl="2"/>
            <a:r>
              <a:rPr lang="zh-CN" altLang="en-US" dirty="0"/>
              <a:t>产品的输出会因产品不能在允许时间内到达而减慢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D3897D-96A2-428C-899F-CDD94795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71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B58C5-8457-4225-A20B-5B6B55A0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173C6-5405-4A0E-A4A6-216B5A5F7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用于嵌入式系统的操作系统</a:t>
            </a:r>
            <a:endParaRPr lang="en-US" altLang="zh-CN" dirty="0"/>
          </a:p>
          <a:p>
            <a:pPr lvl="1"/>
            <a:r>
              <a:rPr lang="zh-CN" altLang="en-US" dirty="0"/>
              <a:t>只针对预先定义的任务</a:t>
            </a:r>
            <a:endParaRPr lang="en-US" altLang="zh-CN" dirty="0"/>
          </a:p>
          <a:p>
            <a:pPr lvl="1"/>
            <a:r>
              <a:rPr lang="zh-CN" altLang="en-US" dirty="0"/>
              <a:t>可以进行优化，减小尺寸并降低成本</a:t>
            </a:r>
            <a:endParaRPr lang="en-US" altLang="zh-CN" dirty="0"/>
          </a:p>
          <a:p>
            <a:pPr lvl="1"/>
            <a:r>
              <a:rPr lang="zh-CN" altLang="en-US" dirty="0"/>
              <a:t>依然是完整功能的操作系统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物联网操作系统属于嵌入式操作系统的范畴</a:t>
            </a:r>
            <a:endParaRPr lang="en-US" altLang="zh-CN" b="1" dirty="0"/>
          </a:p>
          <a:p>
            <a:pPr lvl="1"/>
            <a:r>
              <a:rPr lang="zh-CN" altLang="en-US" dirty="0"/>
              <a:t>物联网终端设备通常是嵌入式设备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354BC-A291-4B19-944A-F0FC813B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09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8399C-610D-4A65-AA82-43EAF9C7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6703E-BADB-40DD-BDC1-F5A8AD79A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嵌入式操作系统的特点</a:t>
            </a:r>
            <a:endParaRPr lang="en-US" altLang="zh-CN" dirty="0"/>
          </a:p>
          <a:p>
            <a:pPr lvl="1"/>
            <a:r>
              <a:rPr lang="zh-CN" altLang="en-US" b="1" dirty="0"/>
              <a:t>系统内核小</a:t>
            </a:r>
            <a:endParaRPr lang="en-US" altLang="zh-CN" b="1" dirty="0"/>
          </a:p>
          <a:p>
            <a:pPr lvl="2"/>
            <a:r>
              <a:rPr lang="zh-CN" altLang="en-US" dirty="0"/>
              <a:t>嵌入式系统一般是应用于小型电子装置，资源有限</a:t>
            </a:r>
            <a:endParaRPr lang="en-US" altLang="zh-CN" dirty="0"/>
          </a:p>
          <a:p>
            <a:pPr lvl="1"/>
            <a:r>
              <a:rPr lang="zh-CN" altLang="en-US" b="1" dirty="0"/>
              <a:t>专用性强</a:t>
            </a:r>
            <a:endParaRPr lang="en-US" altLang="zh-CN" b="1" dirty="0"/>
          </a:p>
          <a:p>
            <a:pPr lvl="2"/>
            <a:r>
              <a:rPr lang="zh-CN" altLang="en-US" dirty="0"/>
              <a:t>嵌入式系统的个性化很强</a:t>
            </a:r>
            <a:endParaRPr lang="en-US" altLang="zh-CN" dirty="0"/>
          </a:p>
          <a:p>
            <a:pPr lvl="2"/>
            <a:r>
              <a:rPr lang="zh-CN" altLang="en-US" dirty="0"/>
              <a:t>软件系统和硬件的结合非常紧密</a:t>
            </a:r>
            <a:endParaRPr lang="en-US" altLang="zh-CN" dirty="0"/>
          </a:p>
          <a:p>
            <a:pPr lvl="2"/>
            <a:r>
              <a:rPr lang="zh-CN" altLang="en-US" dirty="0"/>
              <a:t>程序的编译下载要和系统相结合</a:t>
            </a:r>
            <a:endParaRPr lang="en-US" altLang="zh-CN" dirty="0"/>
          </a:p>
          <a:p>
            <a:pPr lvl="1"/>
            <a:r>
              <a:rPr lang="zh-CN" altLang="en-US" b="1" dirty="0"/>
              <a:t>系统精简</a:t>
            </a:r>
            <a:endParaRPr lang="en-US" altLang="zh-CN" b="1" dirty="0"/>
          </a:p>
          <a:p>
            <a:pPr lvl="2"/>
            <a:r>
              <a:rPr lang="zh-CN" altLang="en-US" dirty="0"/>
              <a:t>没有系统软件和应用软件的明显区分</a:t>
            </a:r>
            <a:endParaRPr lang="en-US" altLang="zh-CN" dirty="0"/>
          </a:p>
          <a:p>
            <a:pPr lvl="2"/>
            <a:r>
              <a:rPr lang="zh-CN" altLang="en-US" dirty="0"/>
              <a:t>这样既利于控制系统成本，又利于实现系统安全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AE0F1-D4F9-4A25-9745-4F80248D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556F-FCCD-4EB2-AA1F-26FEC16B3D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66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616</TotalTime>
  <Words>2362</Words>
  <Application>Microsoft Macintosh PowerPoint</Application>
  <PresentationFormat>On-screen Show (4:3)</PresentationFormat>
  <Paragraphs>378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等线</vt:lpstr>
      <vt:lpstr>Microsoft YaHei</vt:lpstr>
      <vt:lpstr>STKaiti</vt:lpstr>
      <vt:lpstr>Arial</vt:lpstr>
      <vt:lpstr>Calibri</vt:lpstr>
      <vt:lpstr>Calibri Light</vt:lpstr>
      <vt:lpstr>Office 主题​​</vt:lpstr>
      <vt:lpstr>物联网操作系统</vt:lpstr>
      <vt:lpstr>PowerPoint Presentation</vt:lpstr>
      <vt:lpstr>操作系统</vt:lpstr>
      <vt:lpstr>操作系统</vt:lpstr>
      <vt:lpstr>操作系统</vt:lpstr>
      <vt:lpstr>实时操作系统</vt:lpstr>
      <vt:lpstr>实时操作系统</vt:lpstr>
      <vt:lpstr>嵌入式操作系统</vt:lpstr>
      <vt:lpstr>嵌入式操作系统</vt:lpstr>
      <vt:lpstr>嵌入式操作系统</vt:lpstr>
      <vt:lpstr>2019 嵌入式 OS 市场调查</vt:lpstr>
      <vt:lpstr>2020年物联网OS的市场调查</vt:lpstr>
      <vt:lpstr>什么是IoT？</vt:lpstr>
      <vt:lpstr>物联网操作系统</vt:lpstr>
      <vt:lpstr>物联网操作系统</vt:lpstr>
      <vt:lpstr>物联网操作系统</vt:lpstr>
      <vt:lpstr>物联网操作系统</vt:lpstr>
      <vt:lpstr>物联网操作系统</vt:lpstr>
      <vt:lpstr>物联网操作系统</vt:lpstr>
      <vt:lpstr>物联网操作系统架构</vt:lpstr>
      <vt:lpstr>物联网操作系统架构</vt:lpstr>
      <vt:lpstr>物联网操作系统架构</vt:lpstr>
      <vt:lpstr>物联网操作系统的定义</vt:lpstr>
      <vt:lpstr>物联网操作系统的技术特征</vt:lpstr>
      <vt:lpstr>典型的物联网操作系统架构</vt:lpstr>
      <vt:lpstr>PowerPoint Presentation</vt:lpstr>
      <vt:lpstr>IoT需要AI赋能、边缘计算走到台前</vt:lpstr>
      <vt:lpstr>人工智能从云走到端</vt:lpstr>
      <vt:lpstr>嵌入式系统走向AIOT时代</vt:lpstr>
      <vt:lpstr>AIOT系统的技术特征</vt:lpstr>
      <vt:lpstr>AI 芯片: AIOT 系统的灵魂</vt:lpstr>
      <vt:lpstr>操作系统：AIOT的基石</vt:lpstr>
      <vt:lpstr>Gartner 评选的十大战略性物联网技术和趋势</vt:lpstr>
      <vt:lpstr>Gartner 评选的十大战略性物联网技术和趋势</vt:lpstr>
      <vt:lpstr>Gartner 评选的十大战略性物联网技术和趋势</vt:lpstr>
      <vt:lpstr>PowerPoint Presentation</vt:lpstr>
      <vt:lpstr>PowerPoint Presentation</vt:lpstr>
      <vt:lpstr>PowerPoint Presentation</vt:lpstr>
      <vt:lpstr>智能可穿戴设备</vt:lpstr>
      <vt:lpstr>智能可穿戴设备</vt:lpstr>
      <vt:lpstr>Huawei Watch GT</vt:lpstr>
      <vt:lpstr>智能家居应用</vt:lpstr>
      <vt:lpstr>智能家居应用</vt:lpstr>
      <vt:lpstr>智能摄像</vt:lpstr>
      <vt:lpstr>智能水表</vt:lpstr>
      <vt:lpstr>智能照明</vt:lpstr>
      <vt:lpstr>智能停车</vt:lpstr>
      <vt:lpstr>RT-Thread- 小而美的物联网OS</vt:lpstr>
      <vt:lpstr>OneOS</vt:lpstr>
      <vt:lpstr>物联网操作系统种类</vt:lpstr>
      <vt:lpstr>PowerPoint Presentation</vt:lpstr>
      <vt:lpstr>物联网操作系统技术趋势</vt:lpstr>
      <vt:lpstr>Azure RTOS</vt:lpstr>
      <vt:lpstr>Harmony OS</vt:lpstr>
      <vt:lpstr>物联网操作系统发展挑战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Huawei LiteOS： 任务管理</dc:title>
  <dc:creator>瞿 文浩</dc:creator>
  <cp:lastModifiedBy>Microsoft Office User</cp:lastModifiedBy>
  <cp:revision>37</cp:revision>
  <dcterms:created xsi:type="dcterms:W3CDTF">2020-07-18T08:20:12Z</dcterms:created>
  <dcterms:modified xsi:type="dcterms:W3CDTF">2025-11-25T13:37:33Z</dcterms:modified>
</cp:coreProperties>
</file>